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g" ContentType="image/jpg"/>
  <Override PartName="/ppt/notesSlides/notesSlide5.xml" ContentType="application/vnd.openxmlformats-officedocument.presentationml.notesSlide+xml"/>
  <Override PartName="/ppt/media/image5.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eg"/>
  <Override PartName="/ppt/media/image1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g" ContentType="image/jpeg"/>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309" r:id="rId16"/>
    <p:sldId id="308" r:id="rId17"/>
    <p:sldId id="291" r:id="rId18"/>
    <p:sldId id="292" r:id="rId19"/>
    <p:sldId id="293" r:id="rId20"/>
    <p:sldId id="273" r:id="rId21"/>
    <p:sldId id="274" r:id="rId22"/>
    <p:sldId id="275" r:id="rId23"/>
    <p:sldId id="276" r:id="rId24"/>
    <p:sldId id="300" r:id="rId25"/>
    <p:sldId id="301" r:id="rId26"/>
    <p:sldId id="278" r:id="rId27"/>
    <p:sldId id="279" r:id="rId28"/>
    <p:sldId id="302" r:id="rId29"/>
    <p:sldId id="303" r:id="rId30"/>
    <p:sldId id="304" r:id="rId31"/>
    <p:sldId id="305" r:id="rId32"/>
    <p:sldId id="306" r:id="rId33"/>
    <p:sldId id="280" r:id="rId34"/>
    <p:sldId id="281" r:id="rId35"/>
    <p:sldId id="282" r:id="rId36"/>
    <p:sldId id="283" r:id="rId37"/>
    <p:sldId id="284" r:id="rId38"/>
    <p:sldId id="285" r:id="rId39"/>
    <p:sldId id="286" r:id="rId40"/>
    <p:sldId id="28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1" autoAdjust="0"/>
  </p:normalViewPr>
  <p:slideViewPr>
    <p:cSldViewPr snapToGrid="0">
      <p:cViewPr varScale="1">
        <p:scale>
          <a:sx n="96" d="100"/>
          <a:sy n="96" d="100"/>
        </p:scale>
        <p:origin x="55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实验室A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18</c:v>
                </c:pt>
              </c:numCache>
            </c:numRef>
          </c:val>
          <c:extLst>
            <c:ext xmlns:c16="http://schemas.microsoft.com/office/drawing/2014/chart" uri="{C3380CC4-5D6E-409C-BE32-E72D297353CC}">
              <c16:uniqueId val="{00000000-2BF5-4199-9D28-148720A7413A}"/>
            </c:ext>
          </c:extLst>
        </c:ser>
        <c:ser>
          <c:idx val="1"/>
          <c:order val="1"/>
          <c:tx>
            <c:strRef>
              <c:f>Sheet1!$C$1</c:f>
              <c:strCache>
                <c:ptCount val="1"/>
                <c:pt idx="0">
                  <c:v>实验室B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2BF5-4199-9D28-148720A7413A}"/>
            </c:ext>
          </c:extLst>
        </c:ser>
        <c:ser>
          <c:idx val="2"/>
          <c:order val="2"/>
          <c:tx>
            <c:strRef>
              <c:f>Sheet1!$D$1</c:f>
              <c:strCache>
                <c:ptCount val="1"/>
                <c:pt idx="0">
                  <c:v>实验室C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BF5-4199-9D28-148720A7413A}"/>
            </c:ext>
          </c:extLst>
        </c:ser>
        <c:ser>
          <c:idx val="3"/>
          <c:order val="3"/>
          <c:tx>
            <c:strRef>
              <c:f>Sheet1!$E$1</c:f>
              <c:strCache>
                <c:ptCount val="1"/>
                <c:pt idx="0">
                  <c:v>实验室D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2BF5-4199-9D28-148720A7413A}"/>
            </c:ext>
          </c:extLst>
        </c:ser>
        <c:ser>
          <c:idx val="4"/>
          <c:order val="4"/>
          <c:tx>
            <c:strRef>
              <c:f>Sheet1!$F$1</c:f>
              <c:strCache>
                <c:ptCount val="1"/>
                <c:pt idx="0">
                  <c:v>实验室E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BF5-4199-9D28-148720A7413A}"/>
            </c:ext>
          </c:extLst>
        </c:ser>
        <c:dLbls>
          <c:dLblPos val="outEnd"/>
          <c:showLegendKey val="0"/>
          <c:showVal val="1"/>
          <c:showCatName val="0"/>
          <c:showSerName val="0"/>
          <c:showPercent val="0"/>
          <c:showBubbleSize val="0"/>
        </c:dLbls>
        <c:gapWidth val="219"/>
        <c:overlap val="-27"/>
        <c:axId val="607147712"/>
        <c:axId val="404877152"/>
      </c:barChart>
      <c:catAx>
        <c:axId val="607147712"/>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实验室</a:t>
                </a:r>
                <a:endParaRPr lang="zh-CN" alt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404877152"/>
        <c:crosses val="autoZero"/>
        <c:auto val="1"/>
        <c:lblAlgn val="ctr"/>
        <c:lblOffset val="100"/>
        <c:noMultiLvlLbl val="0"/>
      </c:catAx>
      <c:valAx>
        <c:axId val="40487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7147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年级1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Sheet1!$B$2</c:f>
              <c:numCache>
                <c:formatCode>General</c:formatCode>
                <c:ptCount val="1"/>
                <c:pt idx="0">
                  <c:v>22</c:v>
                </c:pt>
              </c:numCache>
            </c:numRef>
          </c:val>
          <c:extLst>
            <c:ext xmlns:c16="http://schemas.microsoft.com/office/drawing/2014/chart" uri="{C3380CC4-5D6E-409C-BE32-E72D297353CC}">
              <c16:uniqueId val="{00000000-95EE-45F2-88C7-85799B605940}"/>
            </c:ext>
          </c:extLst>
        </c:ser>
        <c:ser>
          <c:idx val="1"/>
          <c:order val="1"/>
          <c:tx>
            <c:strRef>
              <c:f>Sheet1!$C$1</c:f>
              <c:strCache>
                <c:ptCount val="1"/>
                <c:pt idx="0">
                  <c:v>年级2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Sheet1!$C$2</c:f>
              <c:numCache>
                <c:formatCode>General</c:formatCode>
                <c:ptCount val="1"/>
                <c:pt idx="0">
                  <c:v>2</c:v>
                </c:pt>
              </c:numCache>
            </c:numRef>
          </c:val>
          <c:extLst>
            <c:ext xmlns:c16="http://schemas.microsoft.com/office/drawing/2014/chart" uri="{C3380CC4-5D6E-409C-BE32-E72D297353CC}">
              <c16:uniqueId val="{00000001-95EE-45F2-88C7-85799B605940}"/>
            </c:ext>
          </c:extLst>
        </c:ser>
        <c:ser>
          <c:idx val="2"/>
          <c:order val="2"/>
          <c:tx>
            <c:strRef>
              <c:f>Sheet1!$D$1</c:f>
              <c:strCache>
                <c:ptCount val="1"/>
                <c:pt idx="0">
                  <c:v>年级3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Sheet1!$D$2</c:f>
              <c:numCache>
                <c:formatCode>General</c:formatCode>
                <c:ptCount val="1"/>
                <c:pt idx="0">
                  <c:v>4</c:v>
                </c:pt>
              </c:numCache>
            </c:numRef>
          </c:val>
          <c:extLst>
            <c:ext xmlns:c16="http://schemas.microsoft.com/office/drawing/2014/chart" uri="{C3380CC4-5D6E-409C-BE32-E72D297353CC}">
              <c16:uniqueId val="{00000002-95EE-45F2-88C7-85799B605940}"/>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计算机学院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Sheet1!$B$2</c:f>
              <c:numCache>
                <c:formatCode>General</c:formatCode>
                <c:ptCount val="1"/>
                <c:pt idx="0">
                  <c:v>23</c:v>
                </c:pt>
              </c:numCache>
            </c:numRef>
          </c:val>
          <c:extLst>
            <c:ext xmlns:c16="http://schemas.microsoft.com/office/drawing/2014/chart" uri="{C3380CC4-5D6E-409C-BE32-E72D297353CC}">
              <c16:uniqueId val="{00000000-7229-4F14-99BE-15C5FB13E196}"/>
            </c:ext>
          </c:extLst>
        </c:ser>
        <c:ser>
          <c:idx val="1"/>
          <c:order val="1"/>
          <c:tx>
            <c:strRef>
              <c:f>Sheet1!$C$1</c:f>
              <c:strCache>
                <c:ptCount val="1"/>
                <c:pt idx="0">
                  <c:v>其它学院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Sheet1!$C$2</c:f>
              <c:numCache>
                <c:formatCode>General</c:formatCode>
                <c:ptCount val="1"/>
                <c:pt idx="0">
                  <c:v>5</c:v>
                </c:pt>
              </c:numCache>
            </c:numRef>
          </c:val>
          <c:extLst>
            <c:ext xmlns:c16="http://schemas.microsoft.com/office/drawing/2014/chart" uri="{C3380CC4-5D6E-409C-BE32-E72D297353CC}">
              <c16:uniqueId val="{00000001-7229-4F14-99BE-15C5FB13E196}"/>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Sheet1!$B$2</c:f>
              <c:numCache>
                <c:formatCode>General</c:formatCode>
                <c:ptCount val="1"/>
                <c:pt idx="0">
                  <c:v>21</c:v>
                </c:pt>
              </c:numCache>
            </c:numRef>
          </c:val>
          <c:extLst>
            <c:ext xmlns:c16="http://schemas.microsoft.com/office/drawing/2014/chart" uri="{C3380CC4-5D6E-409C-BE32-E72D297353CC}">
              <c16:uniqueId val="{00000000-8325-4DF5-9333-4CC8A9727020}"/>
            </c:ext>
          </c:extLst>
        </c:ser>
        <c:ser>
          <c:idx val="1"/>
          <c:order val="1"/>
          <c:tx>
            <c:strRef>
              <c:f>Sheet1!$C$1</c:f>
              <c:strCache>
                <c:ptCount val="1"/>
                <c:pt idx="0">
                  <c:v>u2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Sheet1!$C$2</c:f>
              <c:numCache>
                <c:formatCode>General</c:formatCode>
                <c:ptCount val="1"/>
                <c:pt idx="0">
                  <c:v>17</c:v>
                </c:pt>
              </c:numCache>
            </c:numRef>
          </c:val>
          <c:extLst>
            <c:ext xmlns:c16="http://schemas.microsoft.com/office/drawing/2014/chart" uri="{C3380CC4-5D6E-409C-BE32-E72D297353CC}">
              <c16:uniqueId val="{00000001-8325-4DF5-9333-4CC8A9727020}"/>
            </c:ext>
          </c:extLst>
        </c:ser>
        <c:ser>
          <c:idx val="2"/>
          <c:order val="2"/>
          <c:tx>
            <c:strRef>
              <c:f>Sheet1!$D$1</c:f>
              <c:strCache>
                <c:ptCount val="1"/>
                <c:pt idx="0">
                  <c:v>u3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Sheet1!$D$2</c:f>
              <c:numCache>
                <c:formatCode>General</c:formatCode>
                <c:ptCount val="1"/>
                <c:pt idx="0">
                  <c:v>7</c:v>
                </c:pt>
              </c:numCache>
            </c:numRef>
          </c:val>
          <c:extLst>
            <c:ext xmlns:c16="http://schemas.microsoft.com/office/drawing/2014/chart" uri="{C3380CC4-5D6E-409C-BE32-E72D297353CC}">
              <c16:uniqueId val="{00000002-8325-4DF5-9333-4CC8A9727020}"/>
            </c:ext>
          </c:extLst>
        </c:ser>
        <c:ser>
          <c:idx val="3"/>
          <c:order val="3"/>
          <c:tx>
            <c:strRef>
              <c:f>Sheet1!$E$1</c:f>
              <c:strCache>
                <c:ptCount val="1"/>
                <c:pt idx="0">
                  <c:v>u4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Sheet1!$E$2</c:f>
              <c:numCache>
                <c:formatCode>General</c:formatCode>
                <c:ptCount val="1"/>
                <c:pt idx="0">
                  <c:v>19</c:v>
                </c:pt>
              </c:numCache>
            </c:numRef>
          </c:val>
          <c:extLst>
            <c:ext xmlns:c16="http://schemas.microsoft.com/office/drawing/2014/chart" uri="{C3380CC4-5D6E-409C-BE32-E72D297353CC}">
              <c16:uniqueId val="{00000003-8325-4DF5-9333-4CC8A9727020}"/>
            </c:ext>
          </c:extLst>
        </c:ser>
        <c:ser>
          <c:idx val="4"/>
          <c:order val="4"/>
          <c:tx>
            <c:strRef>
              <c:f>Sheet1!$F$1</c:f>
              <c:strCache>
                <c:ptCount val="1"/>
                <c:pt idx="0">
                  <c:v>u5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Sheet1!$F$2</c:f>
              <c:numCache>
                <c:formatCode>General</c:formatCode>
                <c:ptCount val="1"/>
                <c:pt idx="0">
                  <c:v>19</c:v>
                </c:pt>
              </c:numCache>
            </c:numRef>
          </c:val>
          <c:extLst>
            <c:ext xmlns:c16="http://schemas.microsoft.com/office/drawing/2014/chart" uri="{C3380CC4-5D6E-409C-BE32-E72D297353CC}">
              <c16:uniqueId val="{00000004-8325-4DF5-9333-4CC8A9727020}"/>
            </c:ext>
          </c:extLst>
        </c:ser>
        <c:ser>
          <c:idx val="5"/>
          <c:order val="5"/>
          <c:tx>
            <c:strRef>
              <c:f>Sheet1!$G$1</c:f>
              <c:strCache>
                <c:ptCount val="1"/>
                <c:pt idx="0">
                  <c:v>u6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Sheet1!$G$2</c:f>
              <c:numCache>
                <c:formatCode>General</c:formatCode>
                <c:ptCount val="1"/>
                <c:pt idx="0">
                  <c:v>6</c:v>
                </c:pt>
              </c:numCache>
            </c:numRef>
          </c:val>
          <c:extLst>
            <c:ext xmlns:c16="http://schemas.microsoft.com/office/drawing/2014/chart" uri="{C3380CC4-5D6E-409C-BE32-E72D297353CC}">
              <c16:uniqueId val="{00000005-8325-4DF5-9333-4CC8A9727020}"/>
            </c:ext>
          </c:extLst>
        </c:ser>
        <c:ser>
          <c:idx val="6"/>
          <c:order val="6"/>
          <c:tx>
            <c:strRef>
              <c:f>Sheet1!$H$1</c:f>
              <c:strCache>
                <c:ptCount val="1"/>
                <c:pt idx="0">
                  <c:v>u7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Sheet1!$H$2</c:f>
              <c:numCache>
                <c:formatCode>General</c:formatCode>
                <c:ptCount val="1"/>
                <c:pt idx="0">
                  <c:v>12</c:v>
                </c:pt>
              </c:numCache>
            </c:numRef>
          </c:val>
          <c:extLst>
            <c:ext xmlns:c16="http://schemas.microsoft.com/office/drawing/2014/chart" uri="{C3380CC4-5D6E-409C-BE32-E72D297353CC}">
              <c16:uniqueId val="{00000006-8325-4DF5-9333-4CC8A9727020}"/>
            </c:ext>
          </c:extLst>
        </c:ser>
        <c:ser>
          <c:idx val="7"/>
          <c:order val="7"/>
          <c:tx>
            <c:strRef>
              <c:f>Sheet1!$I$1</c:f>
              <c:strCache>
                <c:ptCount val="1"/>
                <c:pt idx="0">
                  <c:v>u8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Sheet1!$I$2</c:f>
              <c:numCache>
                <c:formatCode>General</c:formatCode>
                <c:ptCount val="1"/>
                <c:pt idx="0">
                  <c:v>6</c:v>
                </c:pt>
              </c:numCache>
            </c:numRef>
          </c:val>
          <c:extLst>
            <c:ext xmlns:c16="http://schemas.microsoft.com/office/drawing/2014/chart" uri="{C3380CC4-5D6E-409C-BE32-E72D297353CC}">
              <c16:uniqueId val="{00000007-8325-4DF5-9333-4CC8A9727020}"/>
            </c:ext>
          </c:extLst>
        </c:ser>
        <c:ser>
          <c:idx val="8"/>
          <c:order val="8"/>
          <c:tx>
            <c:strRef>
              <c:f>Sheet1!$J$1</c:f>
              <c:strCache>
                <c:ptCount val="1"/>
                <c:pt idx="0">
                  <c:v>u9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Sheet1!$J$2</c:f>
              <c:numCache>
                <c:formatCode>General</c:formatCode>
                <c:ptCount val="1"/>
                <c:pt idx="0">
                  <c:v>16</c:v>
                </c:pt>
              </c:numCache>
            </c:numRef>
          </c:val>
          <c:extLst>
            <c:ext xmlns:c16="http://schemas.microsoft.com/office/drawing/2014/chart" uri="{C3380CC4-5D6E-409C-BE32-E72D297353CC}">
              <c16:uniqueId val="{00000008-8325-4DF5-9333-4CC8A9727020}"/>
            </c:ext>
          </c:extLst>
        </c:ser>
        <c:ser>
          <c:idx val="9"/>
          <c:order val="9"/>
          <c:tx>
            <c:strRef>
              <c:f>Sheet1!$K$1</c:f>
              <c:strCache>
                <c:ptCount val="1"/>
                <c:pt idx="0">
                  <c:v>u10</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Sheet1!$K$2</c:f>
              <c:numCache>
                <c:formatCode>General</c:formatCode>
                <c:ptCount val="1"/>
                <c:pt idx="0">
                  <c:v>14</c:v>
                </c:pt>
              </c:numCache>
            </c:numRef>
          </c:val>
          <c:extLst>
            <c:ext xmlns:c16="http://schemas.microsoft.com/office/drawing/2014/chart" uri="{C3380CC4-5D6E-409C-BE32-E72D297353CC}">
              <c16:uniqueId val="{00000009-8325-4DF5-9333-4CC8A9727020}"/>
            </c:ext>
          </c:extLst>
        </c:ser>
        <c:ser>
          <c:idx val="10"/>
          <c:order val="10"/>
          <c:tx>
            <c:strRef>
              <c:f>Sheet1!$L$1</c:f>
              <c:strCache>
                <c:ptCount val="1"/>
                <c:pt idx="0">
                  <c:v>u11</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Sheet1!$L$2</c:f>
              <c:numCache>
                <c:formatCode>General</c:formatCode>
                <c:ptCount val="1"/>
                <c:pt idx="0">
                  <c:v>30</c:v>
                </c:pt>
              </c:numCache>
            </c:numRef>
          </c:val>
          <c:extLst>
            <c:ext xmlns:c16="http://schemas.microsoft.com/office/drawing/2014/chart" uri="{C3380CC4-5D6E-409C-BE32-E72D297353CC}">
              <c16:uniqueId val="{0000000A-8325-4DF5-9333-4CC8A9727020}"/>
            </c:ext>
          </c:extLst>
        </c:ser>
        <c:ser>
          <c:idx val="11"/>
          <c:order val="11"/>
          <c:tx>
            <c:strRef>
              <c:f>Sheet1!$M$1</c:f>
              <c:strCache>
                <c:ptCount val="1"/>
                <c:pt idx="0">
                  <c:v>u12</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Sheet1!$M$2</c:f>
              <c:numCache>
                <c:formatCode>General</c:formatCode>
                <c:ptCount val="1"/>
                <c:pt idx="0">
                  <c:v>17</c:v>
                </c:pt>
              </c:numCache>
            </c:numRef>
          </c:val>
          <c:extLst>
            <c:ext xmlns:c16="http://schemas.microsoft.com/office/drawing/2014/chart" uri="{C3380CC4-5D6E-409C-BE32-E72D297353CC}">
              <c16:uniqueId val="{0000000B-8325-4DF5-9333-4CC8A9727020}"/>
            </c:ext>
          </c:extLst>
        </c:ser>
        <c:ser>
          <c:idx val="12"/>
          <c:order val="12"/>
          <c:tx>
            <c:strRef>
              <c:f>Sheet1!$N$1</c:f>
              <c:strCache>
                <c:ptCount val="1"/>
                <c:pt idx="0">
                  <c:v>u13</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Sheet1!$N$2</c:f>
              <c:numCache>
                <c:formatCode>General</c:formatCode>
                <c:ptCount val="1"/>
                <c:pt idx="0">
                  <c:v>13</c:v>
                </c:pt>
              </c:numCache>
            </c:numRef>
          </c:val>
          <c:extLst>
            <c:ext xmlns:c16="http://schemas.microsoft.com/office/drawing/2014/chart" uri="{C3380CC4-5D6E-409C-BE32-E72D297353CC}">
              <c16:uniqueId val="{0000000C-8325-4DF5-9333-4CC8A9727020}"/>
            </c:ext>
          </c:extLst>
        </c:ser>
        <c:ser>
          <c:idx val="13"/>
          <c:order val="13"/>
          <c:tx>
            <c:strRef>
              <c:f>Sheet1!$O$1</c:f>
              <c:strCache>
                <c:ptCount val="1"/>
                <c:pt idx="0">
                  <c:v>u14</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Sheet1!$O$2</c:f>
              <c:numCache>
                <c:formatCode>General</c:formatCode>
                <c:ptCount val="1"/>
                <c:pt idx="0">
                  <c:v>7</c:v>
                </c:pt>
              </c:numCache>
            </c:numRef>
          </c:val>
          <c:extLst>
            <c:ext xmlns:c16="http://schemas.microsoft.com/office/drawing/2014/chart" uri="{C3380CC4-5D6E-409C-BE32-E72D297353CC}">
              <c16:uniqueId val="{0000000D-8325-4DF5-9333-4CC8A9727020}"/>
            </c:ext>
          </c:extLst>
        </c:ser>
        <c:ser>
          <c:idx val="14"/>
          <c:order val="14"/>
          <c:tx>
            <c:strRef>
              <c:f>Sheet1!$P$1</c:f>
              <c:strCache>
                <c:ptCount val="1"/>
                <c:pt idx="0">
                  <c:v>u15</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Sheet1!$P$2</c:f>
              <c:numCache>
                <c:formatCode>General</c:formatCode>
                <c:ptCount val="1"/>
                <c:pt idx="0">
                  <c:v>16</c:v>
                </c:pt>
              </c:numCache>
            </c:numRef>
          </c:val>
          <c:extLst>
            <c:ext xmlns:c16="http://schemas.microsoft.com/office/drawing/2014/chart" uri="{C3380CC4-5D6E-409C-BE32-E72D297353CC}">
              <c16:uniqueId val="{0000000E-8325-4DF5-9333-4CC8A9727020}"/>
            </c:ext>
          </c:extLst>
        </c:ser>
        <c:ser>
          <c:idx val="15"/>
          <c:order val="15"/>
          <c:tx>
            <c:strRef>
              <c:f>Sheet1!$Q$1</c:f>
              <c:strCache>
                <c:ptCount val="1"/>
                <c:pt idx="0">
                  <c:v>u16</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Sheet1!$Q$2</c:f>
              <c:numCache>
                <c:formatCode>General</c:formatCode>
                <c:ptCount val="1"/>
                <c:pt idx="0">
                  <c:v>12</c:v>
                </c:pt>
              </c:numCache>
            </c:numRef>
          </c:val>
          <c:extLst>
            <c:ext xmlns:c16="http://schemas.microsoft.com/office/drawing/2014/chart" uri="{C3380CC4-5D6E-409C-BE32-E72D297353CC}">
              <c16:uniqueId val="{0000000F-8325-4DF5-9333-4CC8A9727020}"/>
            </c:ext>
          </c:extLst>
        </c:ser>
        <c:ser>
          <c:idx val="16"/>
          <c:order val="16"/>
          <c:tx>
            <c:strRef>
              <c:f>Sheet1!$R$1</c:f>
              <c:strCache>
                <c:ptCount val="1"/>
                <c:pt idx="0">
                  <c:v>u17</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Sheet1!$R$2</c:f>
              <c:numCache>
                <c:formatCode>General</c:formatCode>
                <c:ptCount val="1"/>
                <c:pt idx="0">
                  <c:v>29</c:v>
                </c:pt>
              </c:numCache>
            </c:numRef>
          </c:val>
          <c:extLst>
            <c:ext xmlns:c16="http://schemas.microsoft.com/office/drawing/2014/chart" uri="{C3380CC4-5D6E-409C-BE32-E72D297353CC}">
              <c16:uniqueId val="{00000010-8325-4DF5-9333-4CC8A9727020}"/>
            </c:ext>
          </c:extLst>
        </c:ser>
        <c:ser>
          <c:idx val="17"/>
          <c:order val="17"/>
          <c:tx>
            <c:strRef>
              <c:f>Sheet1!$S$1</c:f>
              <c:strCache>
                <c:ptCount val="1"/>
                <c:pt idx="0">
                  <c:v>u18</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Sheet1!$S$2</c:f>
              <c:numCache>
                <c:formatCode>General</c:formatCode>
                <c:ptCount val="1"/>
                <c:pt idx="0">
                  <c:v>21</c:v>
                </c:pt>
              </c:numCache>
            </c:numRef>
          </c:val>
          <c:extLst>
            <c:ext xmlns:c16="http://schemas.microsoft.com/office/drawing/2014/chart" uri="{C3380CC4-5D6E-409C-BE32-E72D297353CC}">
              <c16:uniqueId val="{00000011-8325-4DF5-9333-4CC8A9727020}"/>
            </c:ext>
          </c:extLst>
        </c:ser>
        <c:ser>
          <c:idx val="18"/>
          <c:order val="18"/>
          <c:tx>
            <c:strRef>
              <c:f>Sheet1!$T$1</c:f>
              <c:strCache>
                <c:ptCount val="1"/>
                <c:pt idx="0">
                  <c:v>u19</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Sheet1!$T$2</c:f>
              <c:numCache>
                <c:formatCode>General</c:formatCode>
                <c:ptCount val="1"/>
                <c:pt idx="0">
                  <c:v>13</c:v>
                </c:pt>
              </c:numCache>
            </c:numRef>
          </c:val>
          <c:extLst>
            <c:ext xmlns:c16="http://schemas.microsoft.com/office/drawing/2014/chart" uri="{C3380CC4-5D6E-409C-BE32-E72D297353CC}">
              <c16:uniqueId val="{00000012-8325-4DF5-9333-4CC8A9727020}"/>
            </c:ext>
          </c:extLst>
        </c:ser>
        <c:ser>
          <c:idx val="19"/>
          <c:order val="19"/>
          <c:tx>
            <c:strRef>
              <c:f>Sheet1!$U$1</c:f>
              <c:strCache>
                <c:ptCount val="1"/>
                <c:pt idx="0">
                  <c:v>u20</c:v>
                </c:pt>
              </c:strCache>
            </c:strRef>
          </c:tx>
          <c:spPr>
            <a:solidFill>
              <a:schemeClr val="accent2">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Sheet1!$U$2</c:f>
              <c:numCache>
                <c:formatCode>General</c:formatCode>
                <c:ptCount val="1"/>
                <c:pt idx="0">
                  <c:v>14</c:v>
                </c:pt>
              </c:numCache>
            </c:numRef>
          </c:val>
          <c:extLst>
            <c:ext xmlns:c16="http://schemas.microsoft.com/office/drawing/2014/chart" uri="{C3380CC4-5D6E-409C-BE32-E72D297353CC}">
              <c16:uniqueId val="{00000013-8325-4DF5-9333-4CC8A9727020}"/>
            </c:ext>
          </c:extLst>
        </c:ser>
        <c:ser>
          <c:idx val="20"/>
          <c:order val="20"/>
          <c:tx>
            <c:strRef>
              <c:f>Sheet1!$V$1</c:f>
              <c:strCache>
                <c:ptCount val="1"/>
                <c:pt idx="0">
                  <c:v>u21</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Sheet1!$V$2</c:f>
              <c:numCache>
                <c:formatCode>General</c:formatCode>
                <c:ptCount val="1"/>
                <c:pt idx="0">
                  <c:v>22</c:v>
                </c:pt>
              </c:numCache>
            </c:numRef>
          </c:val>
          <c:extLst>
            <c:ext xmlns:c16="http://schemas.microsoft.com/office/drawing/2014/chart" uri="{C3380CC4-5D6E-409C-BE32-E72D297353CC}">
              <c16:uniqueId val="{00000014-8325-4DF5-9333-4CC8A9727020}"/>
            </c:ext>
          </c:extLst>
        </c:ser>
        <c:ser>
          <c:idx val="21"/>
          <c:order val="21"/>
          <c:tx>
            <c:strRef>
              <c:f>Sheet1!$W$1</c:f>
              <c:strCache>
                <c:ptCount val="1"/>
                <c:pt idx="0">
                  <c:v>u22</c:v>
                </c:pt>
              </c:strCache>
            </c:strRef>
          </c:tx>
          <c:spPr>
            <a:solidFill>
              <a:schemeClr val="accent4">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Sheet1!$W$2</c:f>
              <c:numCache>
                <c:formatCode>General</c:formatCode>
                <c:ptCount val="1"/>
                <c:pt idx="0">
                  <c:v>13</c:v>
                </c:pt>
              </c:numCache>
            </c:numRef>
          </c:val>
          <c:extLst>
            <c:ext xmlns:c16="http://schemas.microsoft.com/office/drawing/2014/chart" uri="{C3380CC4-5D6E-409C-BE32-E72D297353CC}">
              <c16:uniqueId val="{00000015-8325-4DF5-9333-4CC8A9727020}"/>
            </c:ext>
          </c:extLst>
        </c:ser>
        <c:ser>
          <c:idx val="22"/>
          <c:order val="22"/>
          <c:tx>
            <c:strRef>
              <c:f>Sheet1!$X$1</c:f>
              <c:strCache>
                <c:ptCount val="1"/>
                <c:pt idx="0">
                  <c:v>u23</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Sheet1!$X$2</c:f>
              <c:numCache>
                <c:formatCode>General</c:formatCode>
                <c:ptCount val="1"/>
                <c:pt idx="0">
                  <c:v>10</c:v>
                </c:pt>
              </c:numCache>
            </c:numRef>
          </c:val>
          <c:extLst>
            <c:ext xmlns:c16="http://schemas.microsoft.com/office/drawing/2014/chart" uri="{C3380CC4-5D6E-409C-BE32-E72D297353CC}">
              <c16:uniqueId val="{00000016-8325-4DF5-9333-4CC8A9727020}"/>
            </c:ext>
          </c:extLst>
        </c:ser>
        <c:ser>
          <c:idx val="23"/>
          <c:order val="23"/>
          <c:tx>
            <c:strRef>
              <c:f>Sheet1!$Y$1</c:f>
              <c:strCache>
                <c:ptCount val="1"/>
                <c:pt idx="0">
                  <c:v>u24</c:v>
                </c:pt>
              </c:strCache>
            </c:strRef>
          </c:tx>
          <c:spPr>
            <a:solidFill>
              <a:schemeClr val="accent6">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Sheet1!$Y$2</c:f>
              <c:numCache>
                <c:formatCode>General</c:formatCode>
                <c:ptCount val="1"/>
                <c:pt idx="0">
                  <c:v>13</c:v>
                </c:pt>
              </c:numCache>
            </c:numRef>
          </c:val>
          <c:extLst>
            <c:ext xmlns:c16="http://schemas.microsoft.com/office/drawing/2014/chart" uri="{C3380CC4-5D6E-409C-BE32-E72D297353CC}">
              <c16:uniqueId val="{00000017-8325-4DF5-9333-4CC8A9727020}"/>
            </c:ext>
          </c:extLst>
        </c:ser>
        <c:ser>
          <c:idx val="24"/>
          <c:order val="24"/>
          <c:tx>
            <c:strRef>
              <c:f>Sheet1!$Z$1</c:f>
              <c:strCache>
                <c:ptCount val="1"/>
                <c:pt idx="0">
                  <c:v>u25</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Sheet1!$Z$2</c:f>
              <c:numCache>
                <c:formatCode>General</c:formatCode>
                <c:ptCount val="1"/>
                <c:pt idx="0">
                  <c:v>10</c:v>
                </c:pt>
              </c:numCache>
            </c:numRef>
          </c:val>
          <c:extLst>
            <c:ext xmlns:c16="http://schemas.microsoft.com/office/drawing/2014/chart" uri="{C3380CC4-5D6E-409C-BE32-E72D297353CC}">
              <c16:uniqueId val="{00000018-8325-4DF5-9333-4CC8A9727020}"/>
            </c:ext>
          </c:extLst>
        </c:ser>
        <c:ser>
          <c:idx val="25"/>
          <c:order val="25"/>
          <c:tx>
            <c:strRef>
              <c:f>Sheet1!$AA$1</c:f>
              <c:strCache>
                <c:ptCount val="1"/>
                <c:pt idx="0">
                  <c:v>u26</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Sheet1!$AA$2</c:f>
              <c:numCache>
                <c:formatCode>General</c:formatCode>
                <c:ptCount val="1"/>
                <c:pt idx="0">
                  <c:v>13</c:v>
                </c:pt>
              </c:numCache>
            </c:numRef>
          </c:val>
          <c:extLst>
            <c:ext xmlns:c16="http://schemas.microsoft.com/office/drawing/2014/chart" uri="{C3380CC4-5D6E-409C-BE32-E72D297353CC}">
              <c16:uniqueId val="{00000019-8325-4DF5-9333-4CC8A9727020}"/>
            </c:ext>
          </c:extLst>
        </c:ser>
        <c:ser>
          <c:idx val="26"/>
          <c:order val="26"/>
          <c:tx>
            <c:strRef>
              <c:f>Sheet1!$AB$1</c:f>
              <c:strCache>
                <c:ptCount val="1"/>
                <c:pt idx="0">
                  <c:v>u27</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Sheet1!$AB$2</c:f>
              <c:numCache>
                <c:formatCode>General</c:formatCode>
                <c:ptCount val="1"/>
                <c:pt idx="0">
                  <c:v>12</c:v>
                </c:pt>
              </c:numCache>
            </c:numRef>
          </c:val>
          <c:extLst>
            <c:ext xmlns:c16="http://schemas.microsoft.com/office/drawing/2014/chart" uri="{C3380CC4-5D6E-409C-BE32-E72D297353CC}">
              <c16:uniqueId val="{0000001A-8325-4DF5-9333-4CC8A9727020}"/>
            </c:ext>
          </c:extLst>
        </c:ser>
        <c:ser>
          <c:idx val="27"/>
          <c:order val="27"/>
          <c:tx>
            <c:strRef>
              <c:f>Sheet1!$AC$1</c:f>
              <c:strCache>
                <c:ptCount val="1"/>
                <c:pt idx="0">
                  <c:v>u28</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Sheet1!$AC$2</c:f>
              <c:numCache>
                <c:formatCode>General</c:formatCode>
                <c:ptCount val="1"/>
                <c:pt idx="0">
                  <c:v>7</c:v>
                </c:pt>
              </c:numCache>
            </c:numRef>
          </c:val>
          <c:extLst>
            <c:ext xmlns:c16="http://schemas.microsoft.com/office/drawing/2014/chart" uri="{C3380CC4-5D6E-409C-BE32-E72D297353CC}">
              <c16:uniqueId val="{0000001B-8325-4DF5-9333-4CC8A9727020}"/>
            </c:ext>
          </c:extLst>
        </c:ser>
        <c:dLbls>
          <c:dLblPos val="outEnd"/>
          <c:showLegendKey val="0"/>
          <c:showVal val="1"/>
          <c:showCatName val="0"/>
          <c:showSerName val="0"/>
          <c:showPercent val="0"/>
          <c:showBubbleSize val="0"/>
        </c:dLbls>
        <c:gapWidth val="219"/>
        <c:overlap val="-27"/>
        <c:axId val="360332368"/>
        <c:axId val="367615616"/>
      </c:barChart>
      <c:catAx>
        <c:axId val="36033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7615616"/>
        <c:crosses val="autoZero"/>
        <c:auto val="1"/>
        <c:lblAlgn val="ctr"/>
        <c:lblOffset val="100"/>
        <c:noMultiLvlLbl val="0"/>
      </c:catAx>
      <c:valAx>
        <c:axId val="367615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天数</a:t>
                </a:r>
                <a:endParaRPr lang="zh-CN" altLang="en-US" dirty="0"/>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332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讲为何用这三种轨迹：</a:t>
            </a:r>
            <a:endParaRPr lang="en-US" altLang="zh-CN" dirty="0" smtClean="0"/>
          </a:p>
          <a:p>
            <a:r>
              <a:rPr lang="en-US" altLang="zh-CN" dirty="0" smtClean="0"/>
              <a:t>1.Gps</a:t>
            </a:r>
            <a:r>
              <a:rPr lang="zh-CN" altLang="en-US" dirty="0" smtClean="0"/>
              <a:t>可以度量用户在一定大范围上的活动的相似性关系强度</a:t>
            </a:r>
            <a:endParaRPr lang="en-US" altLang="zh-CN" dirty="0" smtClean="0"/>
          </a:p>
          <a:p>
            <a:r>
              <a:rPr lang="en-US" altLang="zh-CN" dirty="0" smtClean="0"/>
              <a:t>2.Wifi</a:t>
            </a:r>
            <a:r>
              <a:rPr lang="en-US" altLang="zh-CN" baseline="0" dirty="0" smtClean="0"/>
              <a:t> </a:t>
            </a:r>
            <a:r>
              <a:rPr lang="zh-CN" altLang="en-US" baseline="0" dirty="0" smtClean="0"/>
              <a:t>蓝牙 近距离传输，可以度量用户在小范围的用户相似性</a:t>
            </a:r>
            <a:endParaRPr lang="en-US" altLang="zh-CN" baseline="0" dirty="0" smtClean="0"/>
          </a:p>
          <a:p>
            <a:r>
              <a:rPr lang="en-US" altLang="zh-CN" baseline="0" dirty="0" smtClean="0"/>
              <a:t>3.</a:t>
            </a:r>
            <a:r>
              <a:rPr lang="zh-CN" altLang="en-US" baseline="0" dirty="0" smtClean="0"/>
              <a:t>之前还没有人将三种数据源进行融合度量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139682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81012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26</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30</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39</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40</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dirty="0" smtClean="0"/>
              <a:t>智能手机普及率</a:t>
            </a:r>
            <a:r>
              <a:rPr lang="en-US" altLang="zh-CN" sz="2800" dirty="0" smtClean="0"/>
              <a:t>46.4%</a:t>
            </a:r>
            <a:endParaRPr lang="zh-CN" altLang="en-US" sz="2800"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2.emf"/><Relationship Id="rId18" Type="http://schemas.openxmlformats.org/officeDocument/2006/relationships/image" Target="../media/image37.emf"/><Relationship Id="rId3" Type="http://schemas.openxmlformats.org/officeDocument/2006/relationships/notesSlide" Target="../notesSlides/notesSlide17.xml"/><Relationship Id="rId21" Type="http://schemas.openxmlformats.org/officeDocument/2006/relationships/image" Target="../media/image40.emf"/><Relationship Id="rId7" Type="http://schemas.openxmlformats.org/officeDocument/2006/relationships/image" Target="../media/image1.jpg"/><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slideLayout" Target="../slideLayouts/slideLayout7.xml"/><Relationship Id="rId16" Type="http://schemas.openxmlformats.org/officeDocument/2006/relationships/image" Target="../media/image35.emf"/><Relationship Id="rId20" Type="http://schemas.openxmlformats.org/officeDocument/2006/relationships/image" Target="../media/image39.emf"/><Relationship Id="rId1" Type="http://schemas.openxmlformats.org/officeDocument/2006/relationships/vmlDrawing" Target="../drawings/vmlDrawing3.vml"/><Relationship Id="rId6" Type="http://schemas.openxmlformats.org/officeDocument/2006/relationships/image" Target="../media/image28.png"/><Relationship Id="rId11" Type="http://schemas.openxmlformats.org/officeDocument/2006/relationships/image" Target="../media/image30.emf"/><Relationship Id="rId5" Type="http://schemas.openxmlformats.org/officeDocument/2006/relationships/image" Target="../media/image27.png"/><Relationship Id="rId15" Type="http://schemas.openxmlformats.org/officeDocument/2006/relationships/image" Target="../media/image34.emf"/><Relationship Id="rId10" Type="http://schemas.openxmlformats.org/officeDocument/2006/relationships/image" Target="../media/image29.emf"/><Relationship Id="rId19" Type="http://schemas.openxmlformats.org/officeDocument/2006/relationships/image" Target="../media/image38.emf"/><Relationship Id="rId4" Type="http://schemas.openxmlformats.org/officeDocument/2006/relationships/image" Target="../media/image26.png"/><Relationship Id="rId9" Type="http://schemas.openxmlformats.org/officeDocument/2006/relationships/image" Target="../media/image25.emf"/><Relationship Id="rId1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3.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4.emf"/><Relationship Id="rId5" Type="http://schemas.openxmlformats.org/officeDocument/2006/relationships/oleObject" Target="../embeddings/oleObject4.bin"/><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6.gif"/><Relationship Id="rId5"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1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5.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3.emf"/><Relationship Id="rId4" Type="http://schemas.openxmlformats.org/officeDocument/2006/relationships/image" Target="../media/image54.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latin typeface="Adobe 黑体 Std R" panose="020B0400000000000000" pitchFamily="34" charset="-122"/>
                <a:ea typeface="Adobe 黑体 Std R" panose="020B0400000000000000" pitchFamily="34" charset="-122"/>
              </a:rPr>
              <a:t>基于智能手机</a:t>
            </a:r>
            <a:r>
              <a:rPr lang="zh-CN" altLang="en-US" dirty="0">
                <a:latin typeface="Adobe 黑体 Std R" panose="020B0400000000000000" pitchFamily="34" charset="-122"/>
                <a:ea typeface="Adobe 黑体 Std R" panose="020B0400000000000000" pitchFamily="34" charset="-122"/>
              </a:rPr>
              <a:t>的</a:t>
            </a:r>
            <a:r>
              <a:rPr lang="zh-CN" altLang="en-US" dirty="0" smtClean="0">
                <a:latin typeface="Adobe 黑体 Std R" panose="020B0400000000000000" pitchFamily="34" charset="-122"/>
                <a:ea typeface="Adobe 黑体 Std R" panose="020B0400000000000000" pitchFamily="34" charset="-122"/>
              </a:rPr>
              <a:t>异构感知数据计算用户之间的关系强度</a:t>
            </a:r>
            <a:endParaRPr lang="en-US" altLang="zh-CN"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3200" dirty="0" smtClean="0">
              <a:latin typeface="Adobe 黑体 Std R" panose="020B0400000000000000" pitchFamily="34" charset="-122"/>
              <a:ea typeface="Adobe 黑体 Std R" panose="020B0400000000000000" pitchFamily="34" charset="-122"/>
            </a:endParaRPr>
          </a:p>
          <a:p>
            <a:pPr lvl="1"/>
            <a:r>
              <a:rPr lang="zh-CN" altLang="en-US" spc="80" dirty="0" smtClean="0">
                <a:latin typeface="楷体"/>
                <a:cs typeface="楷体"/>
              </a:rPr>
              <a:t>基于用户日常轨迹位置数据计算用户之间的关系强度。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基于用户设备</a:t>
            </a:r>
            <a:r>
              <a:rPr lang="en-US" altLang="zh-CN" spc="80" dirty="0" smtClean="0">
                <a:latin typeface="楷体"/>
                <a:cs typeface="楷体"/>
              </a:rPr>
              <a:t>WiFi</a:t>
            </a:r>
            <a:r>
              <a:rPr lang="zh-CN" altLang="en-US" spc="80" dirty="0" smtClean="0">
                <a:latin typeface="楷体"/>
                <a:cs typeface="楷体"/>
              </a:rPr>
              <a:t>上下文环境感知数据计算用户之间的关系强度。</a:t>
            </a:r>
            <a:endParaRPr lang="zh-CN" altLang="en-US" dirty="0" smtClean="0">
              <a:latin typeface="楷体"/>
              <a:cs typeface="楷体"/>
            </a:endParaRPr>
          </a:p>
          <a:p>
            <a:pPr lvl="1"/>
            <a:endParaRPr lang="en-US" altLang="zh-CN" spc="80" dirty="0" smtClean="0">
              <a:latin typeface="楷体"/>
              <a:cs typeface="楷体"/>
            </a:endParaRPr>
          </a:p>
          <a:p>
            <a:pPr lvl="1"/>
            <a:r>
              <a:rPr lang="zh-CN" altLang="en-US" spc="80" dirty="0" smtClean="0">
                <a:latin typeface="楷体"/>
                <a:cs typeface="楷体"/>
              </a:rPr>
              <a:t>基于用户设备蓝牙上下文环境感知数据计算用户之间的关系强度。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采用集成学习思想对计算结果进行融合。</a:t>
            </a:r>
            <a:endParaRPr lang="zh-CN" altLang="en-US" dirty="0" smtClean="0">
              <a:latin typeface="楷体"/>
              <a:cs typeface="楷体"/>
            </a:endParaRPr>
          </a:p>
          <a:p>
            <a:pPr lvl="1"/>
            <a:endParaRPr lang="en-US" altLang="zh-CN"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实验数据采集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4067316914"/>
              </p:ext>
            </p:extLst>
          </p:nvPr>
        </p:nvGraphicFramePr>
        <p:xfrm>
          <a:off x="838200" y="1854654"/>
          <a:ext cx="4673600" cy="3538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90401300"/>
              </p:ext>
            </p:extLst>
          </p:nvPr>
        </p:nvGraphicFramePr>
        <p:xfrm>
          <a:off x="6695722" y="262468"/>
          <a:ext cx="4927259" cy="3191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p:cNvGraphicFramePr/>
          <p:nvPr>
            <p:extLst>
              <p:ext uri="{D42A27DB-BD31-4B8C-83A1-F6EECF244321}">
                <p14:modId xmlns:p14="http://schemas.microsoft.com/office/powerpoint/2010/main" val="2009532591"/>
              </p:ext>
            </p:extLst>
          </p:nvPr>
        </p:nvGraphicFramePr>
        <p:xfrm>
          <a:off x="6695722" y="3454401"/>
          <a:ext cx="4927259" cy="340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442529567"/>
              </p:ext>
            </p:extLst>
          </p:nvPr>
        </p:nvGraphicFramePr>
        <p:xfrm>
          <a:off x="1435100" y="889000"/>
          <a:ext cx="9042400" cy="56303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65" name="组合 64"/>
          <p:cNvGrpSpPr/>
          <p:nvPr/>
        </p:nvGrpSpPr>
        <p:grpSpPr>
          <a:xfrm>
            <a:off x="838200" y="5218801"/>
            <a:ext cx="8773088" cy="1278775"/>
            <a:chOff x="838200" y="5218801"/>
            <a:chExt cx="8773088" cy="1278775"/>
          </a:xfrm>
        </p:grpSpPr>
        <p:sp>
          <p:nvSpPr>
            <p:cNvPr id="5" name="圆角矩形 4"/>
            <p:cNvSpPr/>
            <p:nvPr/>
          </p:nvSpPr>
          <p:spPr>
            <a:xfrm>
              <a:off x="838200" y="5218801"/>
              <a:ext cx="8773088" cy="127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727" y="5464167"/>
              <a:ext cx="788043" cy="7880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689" y="5218801"/>
              <a:ext cx="1303449" cy="1278773"/>
            </a:xfrm>
            <a:prstGeom prst="rect">
              <a:avLst/>
            </a:prstGeom>
          </p:spPr>
        </p:pic>
        <p:grpSp>
          <p:nvGrpSpPr>
            <p:cNvPr id="8" name="组合 7"/>
            <p:cNvGrpSpPr/>
            <p:nvPr/>
          </p:nvGrpSpPr>
          <p:grpSpPr>
            <a:xfrm>
              <a:off x="5062435" y="5360475"/>
              <a:ext cx="1145895" cy="995423"/>
              <a:chOff x="5717892" y="4340986"/>
              <a:chExt cx="1145895" cy="995423"/>
            </a:xfrm>
          </p:grpSpPr>
          <p:sp>
            <p:nvSpPr>
              <p:cNvPr id="9" name="椭圆 8"/>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用户日常蓝牙</a:t>
                </a:r>
                <a:endParaRPr lang="zh-CN" altLang="en-US" sz="1200" dirty="0"/>
              </a:p>
            </p:txBody>
          </p:sp>
        </p:grpSp>
        <p:grpSp>
          <p:nvGrpSpPr>
            <p:cNvPr id="11" name="组合 10"/>
            <p:cNvGrpSpPr/>
            <p:nvPr/>
          </p:nvGrpSpPr>
          <p:grpSpPr>
            <a:xfrm>
              <a:off x="3633606" y="5358569"/>
              <a:ext cx="1145895" cy="995423"/>
              <a:chOff x="5717892" y="4340986"/>
              <a:chExt cx="1145895" cy="995423"/>
            </a:xfrm>
          </p:grpSpPr>
          <p:sp>
            <p:nvSpPr>
              <p:cNvPr id="12" name="椭圆 11"/>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用户日常轨迹</a:t>
                </a:r>
                <a:endParaRPr lang="zh-CN" altLang="en-US" sz="1200" dirty="0"/>
              </a:p>
            </p:txBody>
          </p:sp>
        </p:grpSp>
        <p:grpSp>
          <p:nvGrpSpPr>
            <p:cNvPr id="14" name="组合 13"/>
            <p:cNvGrpSpPr/>
            <p:nvPr/>
          </p:nvGrpSpPr>
          <p:grpSpPr>
            <a:xfrm>
              <a:off x="1071098" y="5358569"/>
              <a:ext cx="1145895" cy="995423"/>
              <a:chOff x="5717892" y="4340986"/>
              <a:chExt cx="1145895" cy="995423"/>
            </a:xfrm>
          </p:grpSpPr>
          <p:sp>
            <p:nvSpPr>
              <p:cNvPr id="15" name="椭圆 14"/>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a:t>
                </a:r>
                <a:r>
                  <a:rPr lang="en-US" altLang="zh-CN" sz="1200" dirty="0" smtClean="0"/>
                  <a:t>WiFi</a:t>
                </a:r>
                <a:endParaRPr lang="zh-CN" altLang="en-US" sz="1200" dirty="0"/>
              </a:p>
            </p:txBody>
          </p:sp>
        </p:grpSp>
        <p:grpSp>
          <p:nvGrpSpPr>
            <p:cNvPr id="17" name="组合 16"/>
            <p:cNvGrpSpPr/>
            <p:nvPr/>
          </p:nvGrpSpPr>
          <p:grpSpPr>
            <a:xfrm>
              <a:off x="2383539" y="5358569"/>
              <a:ext cx="1145895" cy="995423"/>
              <a:chOff x="5717892" y="4340986"/>
              <a:chExt cx="1145895" cy="995423"/>
            </a:xfrm>
          </p:grpSpPr>
          <p:sp>
            <p:nvSpPr>
              <p:cNvPr id="18" name="椭圆 17"/>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用户日常社交</a:t>
                </a:r>
                <a:endParaRPr lang="zh-CN" altLang="en-US" sz="1200" dirty="0"/>
              </a:p>
            </p:txBody>
          </p:sp>
        </p:grpSp>
      </p:grpSp>
      <p:sp>
        <p:nvSpPr>
          <p:cNvPr id="33" name="下箭头 32"/>
          <p:cNvSpPr/>
          <p:nvPr/>
        </p:nvSpPr>
        <p:spPr>
          <a:xfrm rot="10800000">
            <a:off x="2159078" y="4430845"/>
            <a:ext cx="530186" cy="71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12434" y="1103900"/>
            <a:ext cx="10991791" cy="3326943"/>
            <a:chOff x="838200" y="365126"/>
            <a:chExt cx="10879034" cy="360680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
          <p:nvSpPr>
            <p:cNvPr id="20" name="矩形 19"/>
            <p:cNvSpPr/>
            <p:nvPr/>
          </p:nvSpPr>
          <p:spPr>
            <a:xfrm>
              <a:off x="952782" y="365126"/>
              <a:ext cx="3330293" cy="360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1" name="组合 20"/>
            <p:cNvGrpSpPr/>
            <p:nvPr/>
          </p:nvGrpSpPr>
          <p:grpSpPr>
            <a:xfrm>
              <a:off x="1527175" y="570415"/>
              <a:ext cx="2286000" cy="558800"/>
              <a:chOff x="2044700" y="508000"/>
              <a:chExt cx="2286000" cy="558800"/>
            </a:xfrm>
          </p:grpSpPr>
          <p:sp>
            <p:nvSpPr>
              <p:cNvPr id="22" name="矩形 2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33600" y="586372"/>
                <a:ext cx="2184400" cy="369332"/>
              </a:xfrm>
              <a:prstGeom prst="rect">
                <a:avLst/>
              </a:prstGeom>
              <a:noFill/>
            </p:spPr>
            <p:txBody>
              <a:bodyPr wrap="square" rtlCol="0">
                <a:spAutoFit/>
              </a:bodyPr>
              <a:lstStyle/>
              <a:p>
                <a:r>
                  <a:rPr lang="zh-CN" altLang="en-US" dirty="0" smtClean="0"/>
                  <a:t>用户蓝牙感知数据</a:t>
                </a:r>
                <a:endParaRPr lang="zh-CN" altLang="en-US" dirty="0"/>
              </a:p>
            </p:txBody>
          </p:sp>
        </p:grpSp>
        <p:grpSp>
          <p:nvGrpSpPr>
            <p:cNvPr id="24" name="组合 23"/>
            <p:cNvGrpSpPr/>
            <p:nvPr/>
          </p:nvGrpSpPr>
          <p:grpSpPr>
            <a:xfrm>
              <a:off x="1539875" y="1489335"/>
              <a:ext cx="2286000" cy="558800"/>
              <a:chOff x="2044700" y="508000"/>
              <a:chExt cx="2286000" cy="558800"/>
            </a:xfrm>
          </p:grpSpPr>
          <p:sp>
            <p:nvSpPr>
              <p:cNvPr id="25" name="矩形 2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33600" y="586372"/>
                <a:ext cx="2184400" cy="369332"/>
              </a:xfrm>
              <a:prstGeom prst="rect">
                <a:avLst/>
              </a:prstGeom>
              <a:noFill/>
            </p:spPr>
            <p:txBody>
              <a:bodyPr wrap="square" rtlCol="0">
                <a:spAutoFit/>
              </a:bodyPr>
              <a:lstStyle/>
              <a:p>
                <a:r>
                  <a:rPr lang="zh-CN" altLang="en-US" dirty="0" smtClean="0"/>
                  <a:t>用户</a:t>
                </a:r>
                <a:r>
                  <a:rPr lang="en-US" altLang="zh-CN" dirty="0" smtClean="0"/>
                  <a:t>WiFi</a:t>
                </a:r>
                <a:r>
                  <a:rPr lang="zh-CN" altLang="en-US" dirty="0" smtClean="0"/>
                  <a:t>感知数据</a:t>
                </a:r>
                <a:endParaRPr lang="zh-CN" altLang="en-US" dirty="0"/>
              </a:p>
            </p:txBody>
          </p:sp>
        </p:grpSp>
        <p:grpSp>
          <p:nvGrpSpPr>
            <p:cNvPr id="27" name="组合 26"/>
            <p:cNvGrpSpPr/>
            <p:nvPr/>
          </p:nvGrpSpPr>
          <p:grpSpPr>
            <a:xfrm>
              <a:off x="1527175" y="2404615"/>
              <a:ext cx="2286000" cy="558800"/>
              <a:chOff x="2044700" y="508000"/>
              <a:chExt cx="2286000" cy="558800"/>
            </a:xfrm>
          </p:grpSpPr>
          <p:sp>
            <p:nvSpPr>
              <p:cNvPr id="28" name="矩形 27"/>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33600" y="586372"/>
                <a:ext cx="2184400" cy="369332"/>
              </a:xfrm>
              <a:prstGeom prst="rect">
                <a:avLst/>
              </a:prstGeom>
              <a:noFill/>
            </p:spPr>
            <p:txBody>
              <a:bodyPr wrap="square" rtlCol="0">
                <a:spAutoFit/>
              </a:bodyPr>
              <a:lstStyle/>
              <a:p>
                <a:r>
                  <a:rPr lang="zh-CN" altLang="en-US" dirty="0" smtClean="0"/>
                  <a:t>用户原始轨迹数据</a:t>
                </a:r>
                <a:endParaRPr lang="zh-CN" altLang="en-US" dirty="0"/>
              </a:p>
            </p:txBody>
          </p:sp>
        </p:grpSp>
        <p:grpSp>
          <p:nvGrpSpPr>
            <p:cNvPr id="30" name="组合 29"/>
            <p:cNvGrpSpPr/>
            <p:nvPr/>
          </p:nvGrpSpPr>
          <p:grpSpPr>
            <a:xfrm>
              <a:off x="1527175" y="3272778"/>
              <a:ext cx="2286000" cy="558800"/>
              <a:chOff x="2044700" y="508000"/>
              <a:chExt cx="2286000" cy="558800"/>
            </a:xfrm>
          </p:grpSpPr>
          <p:sp>
            <p:nvSpPr>
              <p:cNvPr id="31" name="矩形 30"/>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33600" y="586372"/>
                <a:ext cx="2184400" cy="369332"/>
              </a:xfrm>
              <a:prstGeom prst="rect">
                <a:avLst/>
              </a:prstGeom>
              <a:noFill/>
            </p:spPr>
            <p:txBody>
              <a:bodyPr wrap="square" rtlCol="0">
                <a:spAutoFit/>
              </a:bodyPr>
              <a:lstStyle/>
              <a:p>
                <a:r>
                  <a:rPr lang="zh-CN" altLang="en-US" dirty="0" smtClean="0"/>
                  <a:t>上下文工具</a:t>
                </a:r>
                <a:r>
                  <a:rPr lang="en-US" altLang="zh-CN" dirty="0" smtClean="0"/>
                  <a:t>StarLog</a:t>
                </a:r>
                <a:endParaRPr lang="zh-CN" altLang="en-US" dirty="0"/>
              </a:p>
            </p:txBody>
          </p:sp>
        </p:grpSp>
        <p:sp>
          <p:nvSpPr>
            <p:cNvPr id="34" name="矩形 33"/>
            <p:cNvSpPr/>
            <p:nvPr/>
          </p:nvSpPr>
          <p:spPr>
            <a:xfrm>
              <a:off x="5574455" y="365126"/>
              <a:ext cx="3330293" cy="298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5" name="组合 34"/>
            <p:cNvGrpSpPr/>
            <p:nvPr/>
          </p:nvGrpSpPr>
          <p:grpSpPr>
            <a:xfrm>
              <a:off x="6093708" y="567472"/>
              <a:ext cx="2286000" cy="558800"/>
              <a:chOff x="2044700" y="508000"/>
              <a:chExt cx="2286000" cy="558800"/>
            </a:xfrm>
          </p:grpSpPr>
          <p:sp>
            <p:nvSpPr>
              <p:cNvPr id="36" name="矩形 35"/>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33600" y="586372"/>
                <a:ext cx="2184400" cy="369332"/>
              </a:xfrm>
              <a:prstGeom prst="rect">
                <a:avLst/>
              </a:prstGeom>
              <a:noFill/>
            </p:spPr>
            <p:txBody>
              <a:bodyPr wrap="square" rtlCol="0">
                <a:spAutoFit/>
              </a:bodyPr>
              <a:lstStyle/>
              <a:p>
                <a:r>
                  <a:rPr lang="zh-CN" altLang="en-US" dirty="0"/>
                  <a:t>基于</a:t>
                </a:r>
                <a:r>
                  <a:rPr lang="zh-CN" altLang="en-US" dirty="0" smtClean="0"/>
                  <a:t>蓝牙数据计算</a:t>
                </a:r>
                <a:endParaRPr lang="zh-CN" altLang="en-US" dirty="0"/>
              </a:p>
            </p:txBody>
          </p:sp>
        </p:grpSp>
        <p:grpSp>
          <p:nvGrpSpPr>
            <p:cNvPr id="38" name="组合 37"/>
            <p:cNvGrpSpPr/>
            <p:nvPr/>
          </p:nvGrpSpPr>
          <p:grpSpPr>
            <a:xfrm>
              <a:off x="6093708" y="1562833"/>
              <a:ext cx="2286000" cy="558800"/>
              <a:chOff x="2044700" y="508000"/>
              <a:chExt cx="2286000" cy="558800"/>
            </a:xfrm>
          </p:grpSpPr>
          <p:sp>
            <p:nvSpPr>
              <p:cNvPr id="39" name="矩形 38"/>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33600" y="586372"/>
                <a:ext cx="2184400" cy="369332"/>
              </a:xfrm>
              <a:prstGeom prst="rect">
                <a:avLst/>
              </a:prstGeom>
              <a:noFill/>
            </p:spPr>
            <p:txBody>
              <a:bodyPr wrap="square" rtlCol="0">
                <a:spAutoFit/>
              </a:bodyPr>
              <a:lstStyle/>
              <a:p>
                <a:r>
                  <a:rPr lang="zh-CN" altLang="en-US" dirty="0"/>
                  <a:t>基于</a:t>
                </a:r>
                <a:r>
                  <a:rPr lang="en-US" altLang="zh-CN" dirty="0" smtClean="0"/>
                  <a:t>WiFi</a:t>
                </a:r>
                <a:r>
                  <a:rPr lang="zh-CN" altLang="en-US" dirty="0" smtClean="0"/>
                  <a:t>数据计算</a:t>
                </a:r>
                <a:endParaRPr lang="zh-CN" altLang="en-US" dirty="0"/>
              </a:p>
            </p:txBody>
          </p:sp>
        </p:grpSp>
        <p:grpSp>
          <p:nvGrpSpPr>
            <p:cNvPr id="41" name="组合 40"/>
            <p:cNvGrpSpPr/>
            <p:nvPr/>
          </p:nvGrpSpPr>
          <p:grpSpPr>
            <a:xfrm>
              <a:off x="6081008" y="2478113"/>
              <a:ext cx="2286000" cy="558800"/>
              <a:chOff x="2044700" y="508000"/>
              <a:chExt cx="2286000" cy="558800"/>
            </a:xfrm>
          </p:grpSpPr>
          <p:sp>
            <p:nvSpPr>
              <p:cNvPr id="42" name="矩形 4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33600" y="586372"/>
                <a:ext cx="2184400" cy="369332"/>
              </a:xfrm>
              <a:prstGeom prst="rect">
                <a:avLst/>
              </a:prstGeom>
              <a:noFill/>
            </p:spPr>
            <p:txBody>
              <a:bodyPr wrap="square" rtlCol="0">
                <a:spAutoFit/>
              </a:bodyPr>
              <a:lstStyle/>
              <a:p>
                <a:r>
                  <a:rPr lang="zh-CN" altLang="en-US" dirty="0" smtClean="0"/>
                  <a:t>基于轨迹数据计算</a:t>
                </a:r>
                <a:endParaRPr lang="zh-CN" altLang="en-US" dirty="0"/>
              </a:p>
            </p:txBody>
          </p:sp>
        </p:grpSp>
        <p:grpSp>
          <p:nvGrpSpPr>
            <p:cNvPr id="44" name="组合 43"/>
            <p:cNvGrpSpPr/>
            <p:nvPr/>
          </p:nvGrpSpPr>
          <p:grpSpPr>
            <a:xfrm>
              <a:off x="9431234" y="1540619"/>
              <a:ext cx="2286000" cy="558800"/>
              <a:chOff x="2044700" y="508000"/>
              <a:chExt cx="2286000" cy="558800"/>
            </a:xfrm>
          </p:grpSpPr>
          <p:sp>
            <p:nvSpPr>
              <p:cNvPr id="45" name="矩形 4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133600" y="586372"/>
                <a:ext cx="2184400" cy="369332"/>
              </a:xfrm>
              <a:prstGeom prst="rect">
                <a:avLst/>
              </a:prstGeom>
              <a:noFill/>
            </p:spPr>
            <p:txBody>
              <a:bodyPr wrap="square" rtlCol="0">
                <a:spAutoFit/>
              </a:bodyPr>
              <a:lstStyle/>
              <a:p>
                <a:pPr algn="ctr"/>
                <a:r>
                  <a:rPr lang="zh-CN" altLang="en-US" dirty="0" smtClean="0"/>
                  <a:t>最终结果融合</a:t>
                </a:r>
                <a:endParaRPr lang="zh-CN" altLang="en-US" dirty="0"/>
              </a:p>
            </p:txBody>
          </p:sp>
        </p:grpSp>
        <p:cxnSp>
          <p:nvCxnSpPr>
            <p:cNvPr id="47" name="肘形连接符 46"/>
            <p:cNvCxnSpPr>
              <a:stCxn id="31" idx="1"/>
              <a:endCxn id="22" idx="1"/>
            </p:cNvCxnSpPr>
            <p:nvPr/>
          </p:nvCxnSpPr>
          <p:spPr>
            <a:xfrm rot="10800000">
              <a:off x="1527175" y="849816"/>
              <a:ext cx="12700" cy="2702363"/>
            </a:xfrm>
            <a:prstGeom prst="bentConnector3">
              <a:avLst>
                <a:gd name="adj1" fmla="val 28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1181100" y="1752373"/>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a:xfrm>
              <a:off x="1181100" y="2670565"/>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flipV="1">
              <a:off x="3820249" y="830510"/>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p:cNvCxnSpPr/>
            <p:nvPr/>
          </p:nvCxnSpPr>
          <p:spPr>
            <a:xfrm flipV="1">
              <a:off x="3813175" y="1822928"/>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flipV="1">
              <a:off x="3820249" y="2708846"/>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肘形连接符 52"/>
            <p:cNvCxnSpPr>
              <a:stCxn id="37" idx="3"/>
              <a:endCxn id="43" idx="3"/>
            </p:cNvCxnSpPr>
            <p:nvPr/>
          </p:nvCxnSpPr>
          <p:spPr>
            <a:xfrm flipH="1">
              <a:off x="8354308" y="830510"/>
              <a:ext cx="12700" cy="1910641"/>
            </a:xfrm>
            <a:prstGeom prst="bentConnector3">
              <a:avLst>
                <a:gd name="adj1" fmla="val -2850000"/>
              </a:avLst>
            </a:prstGeom>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a:xfrm flipH="1">
              <a:off x="8399482" y="1822928"/>
              <a:ext cx="334944"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a:xfrm>
              <a:off x="8733016" y="1820019"/>
              <a:ext cx="698218" cy="3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64" name="标题 1"/>
          <p:cNvSpPr txBox="1">
            <a:spLocks/>
          </p:cNvSpPr>
          <p:nvPr/>
        </p:nvSpPr>
        <p:spPr>
          <a:xfrm>
            <a:off x="457259" y="27405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关系强度计算模型框架</a:t>
            </a:r>
            <a:endParaRPr lang="zh-CN" altLang="en-US" sz="4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33516" y="164761"/>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基于日常轨迹数据的用户关系强度计算框架</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546957731"/>
              </p:ext>
            </p:extLst>
          </p:nvPr>
        </p:nvGraphicFramePr>
        <p:xfrm>
          <a:off x="3834888" y="675860"/>
          <a:ext cx="6308157" cy="6066963"/>
        </p:xfrm>
        <a:graphic>
          <a:graphicData uri="http://schemas.openxmlformats.org/presentationml/2006/ole">
            <mc:AlternateContent xmlns:mc="http://schemas.openxmlformats.org/markup-compatibility/2006">
              <mc:Choice xmlns:v="urn:schemas-microsoft-com:vml" Requires="v">
                <p:oleObj spid="_x0000_s1111" name="Visio" r:id="rId5" imgW="6476977" imgH="6229440" progId="Visio.Drawing.11">
                  <p:embed/>
                </p:oleObj>
              </mc:Choice>
              <mc:Fallback>
                <p:oleObj name="Visio" r:id="rId5" imgW="6476977" imgH="6229440" progId="Visio.Drawing.11">
                  <p:embed/>
                  <p:pic>
                    <p:nvPicPr>
                      <p:cNvPr id="0" name=""/>
                      <p:cNvPicPr/>
                      <p:nvPr/>
                    </p:nvPicPr>
                    <p:blipFill>
                      <a:blip r:embed="rId6"/>
                      <a:stretch>
                        <a:fillRect/>
                      </a:stretch>
                    </p:blipFill>
                    <p:spPr>
                      <a:xfrm>
                        <a:off x="3834888" y="675860"/>
                        <a:ext cx="6308157" cy="6066963"/>
                      </a:xfrm>
                      <a:prstGeom prst="rect">
                        <a:avLst/>
                      </a:prstGeom>
                    </p:spPr>
                  </p:pic>
                </p:oleObj>
              </mc:Fallback>
            </mc:AlternateContent>
          </a:graphicData>
        </a:graphic>
      </p:graphicFrame>
    </p:spTree>
    <p:extLst>
      <p:ext uri="{BB962C8B-B14F-4D97-AF65-F5344CB8AC3E}">
        <p14:creationId xmlns:p14="http://schemas.microsoft.com/office/powerpoint/2010/main" val="1918103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33516" y="164761"/>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基于日常轨迹数据的用户关系强度计算框架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502595181"/>
              </p:ext>
            </p:extLst>
          </p:nvPr>
        </p:nvGraphicFramePr>
        <p:xfrm>
          <a:off x="0" y="671128"/>
          <a:ext cx="9962814" cy="6186872"/>
        </p:xfrm>
        <a:graphic>
          <a:graphicData uri="http://schemas.openxmlformats.org/presentationml/2006/ole">
            <mc:AlternateContent xmlns:mc="http://schemas.openxmlformats.org/markup-compatibility/2006">
              <mc:Choice xmlns:v="urn:schemas-microsoft-com:vml" Requires="v">
                <p:oleObj spid="_x0000_s4105" name="Visio" r:id="rId5" imgW="10706179" imgH="6648480" progId="Visio.Drawing.11">
                  <p:embed/>
                </p:oleObj>
              </mc:Choice>
              <mc:Fallback>
                <p:oleObj name="Visio" r:id="rId5" imgW="10706179" imgH="6648480" progId="Visio.Drawing.11">
                  <p:embed/>
                  <p:pic>
                    <p:nvPicPr>
                      <p:cNvPr id="8" name="对象 7"/>
                      <p:cNvPicPr/>
                      <p:nvPr/>
                    </p:nvPicPr>
                    <p:blipFill>
                      <a:blip r:embed="rId6"/>
                      <a:stretch>
                        <a:fillRect/>
                      </a:stretch>
                    </p:blipFill>
                    <p:spPr>
                      <a:xfrm>
                        <a:off x="0" y="671128"/>
                        <a:ext cx="9962814" cy="6186872"/>
                      </a:xfrm>
                      <a:prstGeom prst="rect">
                        <a:avLst/>
                      </a:prstGeom>
                    </p:spPr>
                  </p:pic>
                </p:oleObj>
              </mc:Fallback>
            </mc:AlternateContent>
          </a:graphicData>
        </a:graphic>
      </p:graphicFrame>
      <p:sp>
        <p:nvSpPr>
          <p:cNvPr id="4" name="右箭头 3"/>
          <p:cNvSpPr/>
          <p:nvPr/>
        </p:nvSpPr>
        <p:spPr>
          <a:xfrm rot="16200000">
            <a:off x="9414746" y="3031436"/>
            <a:ext cx="1371600" cy="50689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5400000">
            <a:off x="9414745" y="5058899"/>
            <a:ext cx="1371600" cy="50689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25539" y="3021496"/>
            <a:ext cx="1311965" cy="369332"/>
          </a:xfrm>
          <a:prstGeom prst="rect">
            <a:avLst/>
          </a:prstGeom>
          <a:noFill/>
        </p:spPr>
        <p:txBody>
          <a:bodyPr wrap="square" rtlCol="0">
            <a:spAutoFit/>
          </a:bodyPr>
          <a:lstStyle/>
          <a:p>
            <a:r>
              <a:rPr lang="zh-CN" altLang="en-US" dirty="0" smtClean="0"/>
              <a:t>粗粒度</a:t>
            </a:r>
            <a:endParaRPr lang="zh-CN" altLang="en-US" dirty="0"/>
          </a:p>
        </p:txBody>
      </p:sp>
      <p:sp>
        <p:nvSpPr>
          <p:cNvPr id="9" name="文本框 8"/>
          <p:cNvSpPr txBox="1"/>
          <p:nvPr/>
        </p:nvSpPr>
        <p:spPr>
          <a:xfrm>
            <a:off x="10525539" y="5167032"/>
            <a:ext cx="1311965" cy="369332"/>
          </a:xfrm>
          <a:prstGeom prst="rect">
            <a:avLst/>
          </a:prstGeom>
          <a:noFill/>
        </p:spPr>
        <p:txBody>
          <a:bodyPr wrap="square" rtlCol="0">
            <a:spAutoFit/>
          </a:bodyPr>
          <a:lstStyle/>
          <a:p>
            <a:r>
              <a:rPr lang="zh-CN" altLang="en-US" dirty="0"/>
              <a:t>细</a:t>
            </a:r>
            <a:r>
              <a:rPr lang="zh-CN" altLang="en-US" dirty="0" smtClean="0"/>
              <a:t>粒度</a:t>
            </a:r>
            <a:endParaRPr lang="zh-CN" altLang="en-US" dirty="0"/>
          </a:p>
        </p:txBody>
      </p:sp>
    </p:spTree>
    <p:extLst>
      <p:ext uri="{BB962C8B-B14F-4D97-AF65-F5344CB8AC3E}">
        <p14:creationId xmlns:p14="http://schemas.microsoft.com/office/powerpoint/2010/main" val="1929110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33516" y="164761"/>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9" name="组合 8"/>
          <p:cNvGrpSpPr/>
          <p:nvPr/>
        </p:nvGrpSpPr>
        <p:grpSpPr>
          <a:xfrm>
            <a:off x="549965" y="930029"/>
            <a:ext cx="11125200" cy="5321300"/>
            <a:chOff x="609600" y="406400"/>
            <a:chExt cx="11125200" cy="5321300"/>
          </a:xfrm>
        </p:grpSpPr>
        <p:sp>
          <p:nvSpPr>
            <p:cNvPr id="10" name="矩形 9"/>
            <p:cNvSpPr/>
            <p:nvPr/>
          </p:nvSpPr>
          <p:spPr>
            <a:xfrm>
              <a:off x="609600" y="406400"/>
              <a:ext cx="2324100" cy="7239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11" name="组合 10"/>
            <p:cNvGrpSpPr/>
            <p:nvPr/>
          </p:nvGrpSpPr>
          <p:grpSpPr>
            <a:xfrm>
              <a:off x="609600" y="1708150"/>
              <a:ext cx="2324100" cy="673100"/>
              <a:chOff x="1651000" y="787400"/>
              <a:chExt cx="2324100" cy="673100"/>
            </a:xfrm>
          </p:grpSpPr>
          <p:sp>
            <p:nvSpPr>
              <p:cNvPr id="46" name="矩形 45"/>
              <p:cNvSpPr/>
              <p:nvPr/>
            </p:nvSpPr>
            <p:spPr>
              <a:xfrm>
                <a:off x="1651000" y="787400"/>
                <a:ext cx="2324100" cy="673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文本框 46"/>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蓝牙数据提取和规整</a:t>
                </a:r>
                <a:endParaRPr lang="zh-CN" altLang="en-US" dirty="0"/>
              </a:p>
            </p:txBody>
          </p:sp>
        </p:gr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883" y="482488"/>
              <a:ext cx="597012" cy="597012"/>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0" y="552394"/>
              <a:ext cx="457200" cy="457200"/>
            </a:xfrm>
            <a:prstGeom prst="rect">
              <a:avLst/>
            </a:prstGeom>
          </p:spPr>
        </p:pic>
        <p:sp>
          <p:nvSpPr>
            <p:cNvPr id="14" name="矩形 13"/>
            <p:cNvSpPr/>
            <p:nvPr/>
          </p:nvSpPr>
          <p:spPr>
            <a:xfrm>
              <a:off x="609600" y="5003800"/>
              <a:ext cx="2324100" cy="7239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5168956"/>
              <a:ext cx="457200" cy="45720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980" y="5067244"/>
              <a:ext cx="597012" cy="597012"/>
            </a:xfrm>
            <a:prstGeom prst="rect">
              <a:avLst/>
            </a:prstGeom>
          </p:spPr>
        </p:pic>
        <p:grpSp>
          <p:nvGrpSpPr>
            <p:cNvPr id="17" name="组合 16"/>
            <p:cNvGrpSpPr/>
            <p:nvPr/>
          </p:nvGrpSpPr>
          <p:grpSpPr>
            <a:xfrm>
              <a:off x="609600" y="3663950"/>
              <a:ext cx="2324100" cy="673100"/>
              <a:chOff x="1651000" y="787400"/>
              <a:chExt cx="2324100" cy="673100"/>
            </a:xfrm>
          </p:grpSpPr>
          <p:sp>
            <p:nvSpPr>
              <p:cNvPr id="44" name="矩形 43"/>
              <p:cNvSpPr/>
              <p:nvPr/>
            </p:nvSpPr>
            <p:spPr>
              <a:xfrm>
                <a:off x="1651000" y="787400"/>
                <a:ext cx="2324100" cy="673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文本框 44"/>
              <p:cNvSpPr txBox="1"/>
              <p:nvPr/>
            </p:nvSpPr>
            <p:spPr>
              <a:xfrm>
                <a:off x="1651000" y="939800"/>
                <a:ext cx="2324100" cy="369332"/>
              </a:xfrm>
              <a:prstGeom prst="rect">
                <a:avLst/>
              </a:prstGeom>
              <a:noFill/>
            </p:spPr>
            <p:txBody>
              <a:bodyPr wrap="square" rtlCol="0">
                <a:spAutoFit/>
              </a:bodyPr>
              <a:lstStyle/>
              <a:p>
                <a:pPr algn="ctr"/>
                <a:r>
                  <a:rPr lang="en-US" altLang="zh-CN" dirty="0"/>
                  <a:t>WiFi</a:t>
                </a:r>
                <a:r>
                  <a:rPr lang="zh-CN" altLang="en-US" dirty="0" smtClean="0"/>
                  <a:t>数据提取和规整</a:t>
                </a:r>
                <a:endParaRPr lang="zh-CN" altLang="en-US" dirty="0"/>
              </a:p>
            </p:txBody>
          </p:sp>
        </p:grpSp>
        <p:grpSp>
          <p:nvGrpSpPr>
            <p:cNvPr id="18" name="组合 17"/>
            <p:cNvGrpSpPr/>
            <p:nvPr/>
          </p:nvGrpSpPr>
          <p:grpSpPr>
            <a:xfrm>
              <a:off x="3517900" y="1708150"/>
              <a:ext cx="2324100" cy="673100"/>
              <a:chOff x="1651000" y="787400"/>
              <a:chExt cx="2324100" cy="673100"/>
            </a:xfrm>
          </p:grpSpPr>
          <p:sp>
            <p:nvSpPr>
              <p:cNvPr id="42" name="矩形 41"/>
              <p:cNvSpPr/>
              <p:nvPr/>
            </p:nvSpPr>
            <p:spPr>
              <a:xfrm>
                <a:off x="1651000" y="787400"/>
                <a:ext cx="2324100" cy="673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文本框 42"/>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蓝牙数据结构化表示</a:t>
                </a:r>
                <a:endParaRPr lang="zh-CN" altLang="en-US" dirty="0"/>
              </a:p>
            </p:txBody>
          </p:sp>
        </p:grpSp>
        <p:sp>
          <p:nvSpPr>
            <p:cNvPr id="41" name="文本框 40"/>
            <p:cNvSpPr txBox="1"/>
            <p:nvPr/>
          </p:nvSpPr>
          <p:spPr>
            <a:xfrm>
              <a:off x="6531941" y="1737913"/>
              <a:ext cx="2324100" cy="646331"/>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t>基于蓝牙数据的关系强度计算</a:t>
              </a:r>
              <a:endParaRPr lang="zh-CN" altLang="en-US" dirty="0"/>
            </a:p>
          </p:txBody>
        </p:sp>
        <p:grpSp>
          <p:nvGrpSpPr>
            <p:cNvPr id="20" name="组合 19"/>
            <p:cNvGrpSpPr/>
            <p:nvPr/>
          </p:nvGrpSpPr>
          <p:grpSpPr>
            <a:xfrm>
              <a:off x="9410700" y="1711325"/>
              <a:ext cx="2324100" cy="673100"/>
              <a:chOff x="1651000" y="787400"/>
              <a:chExt cx="2324100" cy="673100"/>
            </a:xfrm>
          </p:grpSpPr>
          <p:sp>
            <p:nvSpPr>
              <p:cNvPr id="38" name="矩形 37"/>
              <p:cNvSpPr/>
              <p:nvPr/>
            </p:nvSpPr>
            <p:spPr>
              <a:xfrm>
                <a:off x="1651000" y="787400"/>
                <a:ext cx="2324100" cy="673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文本框 38"/>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grpSp>
          <p:nvGrpSpPr>
            <p:cNvPr id="21" name="组合 20"/>
            <p:cNvGrpSpPr/>
            <p:nvPr/>
          </p:nvGrpSpPr>
          <p:grpSpPr>
            <a:xfrm>
              <a:off x="3517900" y="3627219"/>
              <a:ext cx="2324100" cy="673100"/>
              <a:chOff x="1651000" y="787400"/>
              <a:chExt cx="2324100" cy="673100"/>
            </a:xfrm>
          </p:grpSpPr>
          <p:sp>
            <p:nvSpPr>
              <p:cNvPr id="36" name="矩形 35"/>
              <p:cNvSpPr/>
              <p:nvPr/>
            </p:nvSpPr>
            <p:spPr>
              <a:xfrm>
                <a:off x="1651000" y="787400"/>
                <a:ext cx="2324100" cy="673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文本框 36"/>
              <p:cNvSpPr txBox="1"/>
              <p:nvPr/>
            </p:nvSpPr>
            <p:spPr>
              <a:xfrm>
                <a:off x="1651000" y="939800"/>
                <a:ext cx="2324100" cy="369332"/>
              </a:xfrm>
              <a:prstGeom prst="rect">
                <a:avLst/>
              </a:prstGeom>
              <a:noFill/>
            </p:spPr>
            <p:txBody>
              <a:bodyPr wrap="square" rtlCol="0">
                <a:spAutoFit/>
              </a:bodyPr>
              <a:lstStyle/>
              <a:p>
                <a:pPr algn="ctr"/>
                <a:r>
                  <a:rPr lang="en-US" altLang="zh-CN" dirty="0" smtClean="0"/>
                  <a:t>WiFi</a:t>
                </a:r>
                <a:r>
                  <a:rPr lang="zh-CN" altLang="en-US" dirty="0" smtClean="0"/>
                  <a:t>数据结构化表示</a:t>
                </a:r>
                <a:endParaRPr lang="zh-CN" altLang="en-US" dirty="0"/>
              </a:p>
            </p:txBody>
          </p:sp>
        </p:grpSp>
        <p:sp>
          <p:nvSpPr>
            <p:cNvPr id="35" name="文本框 34"/>
            <p:cNvSpPr txBox="1"/>
            <p:nvPr/>
          </p:nvSpPr>
          <p:spPr>
            <a:xfrm>
              <a:off x="6527800" y="3690719"/>
              <a:ext cx="2324100" cy="646331"/>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t>基于</a:t>
              </a:r>
              <a:r>
                <a:rPr lang="en-US" altLang="zh-CN" dirty="0" smtClean="0"/>
                <a:t>WiFi</a:t>
              </a:r>
              <a:r>
                <a:rPr lang="zh-CN" altLang="en-US" dirty="0" smtClean="0"/>
                <a:t>数据的关系强度计算</a:t>
              </a:r>
              <a:endParaRPr lang="zh-CN" altLang="en-US" dirty="0"/>
            </a:p>
          </p:txBody>
        </p:sp>
        <p:grpSp>
          <p:nvGrpSpPr>
            <p:cNvPr id="23" name="组合 22"/>
            <p:cNvGrpSpPr/>
            <p:nvPr/>
          </p:nvGrpSpPr>
          <p:grpSpPr>
            <a:xfrm>
              <a:off x="9410700" y="3627219"/>
              <a:ext cx="2324100" cy="673100"/>
              <a:chOff x="1651000" y="787400"/>
              <a:chExt cx="2324100" cy="673100"/>
            </a:xfrm>
          </p:grpSpPr>
          <p:sp>
            <p:nvSpPr>
              <p:cNvPr id="32" name="矩形 31"/>
              <p:cNvSpPr/>
              <p:nvPr/>
            </p:nvSpPr>
            <p:spPr>
              <a:xfrm>
                <a:off x="1651000" y="787400"/>
                <a:ext cx="2324100" cy="673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cxnSp>
          <p:nvCxnSpPr>
            <p:cNvPr id="24" name="直接箭头连接符 23"/>
            <p:cNvCxnSpPr>
              <a:stCxn id="47" idx="3"/>
              <a:endCxn id="43" idx="1"/>
            </p:cNvCxnSpPr>
            <p:nvPr/>
          </p:nvCxnSpPr>
          <p:spPr>
            <a:xfrm>
              <a:off x="2933700" y="2045216"/>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43" idx="3"/>
            </p:cNvCxnSpPr>
            <p:nvPr/>
          </p:nvCxnSpPr>
          <p:spPr>
            <a:xfrm>
              <a:off x="5842000" y="2045216"/>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40" idx="3"/>
              <a:endCxn id="39" idx="1"/>
            </p:cNvCxnSpPr>
            <p:nvPr/>
          </p:nvCxnSpPr>
          <p:spPr>
            <a:xfrm>
              <a:off x="8851900" y="2044700"/>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a:off x="2933700" y="3956967"/>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a:off x="5842000" y="3956967"/>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a:off x="8851900" y="3956451"/>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10" idx="2"/>
              <a:endCxn id="46" idx="0"/>
            </p:cNvCxnSpPr>
            <p:nvPr/>
          </p:nvCxnSpPr>
          <p:spPr>
            <a:xfrm>
              <a:off x="1771650" y="1130300"/>
              <a:ext cx="0" cy="57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4" idx="0"/>
              <a:endCxn id="44" idx="2"/>
            </p:cNvCxnSpPr>
            <p:nvPr/>
          </p:nvCxnSpPr>
          <p:spPr>
            <a:xfrm flipV="1">
              <a:off x="1771650" y="4337050"/>
              <a:ext cx="0" cy="6667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72821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获取空间访问点</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848" y="3990982"/>
            <a:ext cx="8106725" cy="2802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61" y="1228572"/>
            <a:ext cx="7581437" cy="1694919"/>
          </a:xfrm>
          <a:prstGeom prst="rect">
            <a:avLst/>
          </a:prstGeom>
        </p:spPr>
      </p:pic>
      <p:sp>
        <p:nvSpPr>
          <p:cNvPr id="5" name="下箭头 4"/>
          <p:cNvSpPr/>
          <p:nvPr/>
        </p:nvSpPr>
        <p:spPr>
          <a:xfrm>
            <a:off x="5623201" y="3075738"/>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获取用户语义轨迹</a:t>
            </a:r>
            <a:endParaRPr lang="zh-CN" altLang="en-US" sz="4000" dirty="0">
              <a:latin typeface="Adobe 楷体 Std R" panose="02020400000000000000" pitchFamily="18" charset="-122"/>
              <a:ea typeface="Adobe 楷体 Std R" panose="02020400000000000000" pitchFamily="18" charset="-122"/>
            </a:endParaRPr>
          </a:p>
        </p:txBody>
      </p:sp>
      <p:grpSp>
        <p:nvGrpSpPr>
          <p:cNvPr id="2" name="组合 1"/>
          <p:cNvGrpSpPr/>
          <p:nvPr/>
        </p:nvGrpSpPr>
        <p:grpSpPr>
          <a:xfrm>
            <a:off x="1122321" y="1448741"/>
            <a:ext cx="9048981" cy="4759229"/>
            <a:chOff x="1485530" y="1530276"/>
            <a:chExt cx="9048981" cy="4759229"/>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326" y="1530276"/>
              <a:ext cx="2413239" cy="42902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530" y="1530276"/>
              <a:ext cx="2413239" cy="429020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1272" y="1530276"/>
              <a:ext cx="2413239" cy="4290203"/>
            </a:xfrm>
            <a:prstGeom prst="rect">
              <a:avLst/>
            </a:prstGeom>
          </p:spPr>
        </p:pic>
        <p:sp>
          <p:nvSpPr>
            <p:cNvPr id="9" name="文本框 8"/>
            <p:cNvSpPr txBox="1"/>
            <p:nvPr/>
          </p:nvSpPr>
          <p:spPr>
            <a:xfrm>
              <a:off x="1698054" y="593724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140307" y="5981728"/>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535633" y="5981728"/>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gr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578945564"/>
              </p:ext>
            </p:extLst>
          </p:nvPr>
        </p:nvGraphicFramePr>
        <p:xfrm>
          <a:off x="3206909" y="1076325"/>
          <a:ext cx="5778182" cy="2711846"/>
        </p:xfrm>
        <a:graphic>
          <a:graphicData uri="http://schemas.openxmlformats.org/presentationml/2006/ole">
            <mc:AlternateContent xmlns:mc="http://schemas.openxmlformats.org/markup-compatibility/2006">
              <mc:Choice xmlns:v="urn:schemas-microsoft-com:vml" Requires="v">
                <p:oleObj spid="_x0000_s2081" name="Visio" r:id="rId8" imgW="9315534" imgH="4372110" progId="Visio.Drawing.15">
                  <p:embed/>
                </p:oleObj>
              </mc:Choice>
              <mc:Fallback>
                <p:oleObj name="Visio" r:id="rId8" imgW="9315534" imgH="4372110" progId="Visio.Drawing.15">
                  <p:embed/>
                  <p:pic>
                    <p:nvPicPr>
                      <p:cNvPr id="0" name=""/>
                      <p:cNvPicPr/>
                      <p:nvPr/>
                    </p:nvPicPr>
                    <p:blipFill>
                      <a:blip r:embed="rId9"/>
                      <a:stretch>
                        <a:fillRect/>
                      </a:stretch>
                    </p:blipFill>
                    <p:spPr>
                      <a:xfrm>
                        <a:off x="3206909" y="1076325"/>
                        <a:ext cx="5778182" cy="2711846"/>
                      </a:xfrm>
                      <a:prstGeom prst="rect">
                        <a:avLst/>
                      </a:prstGeom>
                    </p:spPr>
                  </p:pic>
                </p:oleObj>
              </mc:Fallback>
            </mc:AlternateContent>
          </a:graphicData>
        </a:graphic>
      </p:graphicFrame>
      <p:grpSp>
        <p:nvGrpSpPr>
          <p:cNvPr id="14" name="组合 13"/>
          <p:cNvGrpSpPr/>
          <p:nvPr/>
        </p:nvGrpSpPr>
        <p:grpSpPr>
          <a:xfrm>
            <a:off x="429658" y="1643610"/>
            <a:ext cx="11251558" cy="4040433"/>
            <a:chOff x="138895" y="370390"/>
            <a:chExt cx="11251558" cy="4040433"/>
          </a:xfrm>
        </p:grpSpPr>
        <p:sp>
          <p:nvSpPr>
            <p:cNvPr id="15" name="矩形 14"/>
            <p:cNvSpPr/>
            <p:nvPr/>
          </p:nvSpPr>
          <p:spPr>
            <a:xfrm>
              <a:off x="1967697" y="2737413"/>
              <a:ext cx="9194162" cy="590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p:cNvSpPr txBox="1"/>
            <p:nvPr/>
          </p:nvSpPr>
          <p:spPr>
            <a:xfrm>
              <a:off x="231492" y="2847901"/>
              <a:ext cx="1412112" cy="369332"/>
            </a:xfrm>
            <a:prstGeom prst="rect">
              <a:avLst/>
            </a:prstGeom>
            <a:noFill/>
          </p:spPr>
          <p:txBody>
            <a:bodyPr wrap="square" rtlCol="0">
              <a:spAutoFit/>
            </a:bodyPr>
            <a:lstStyle/>
            <a:p>
              <a:r>
                <a:rPr lang="zh-CN" altLang="en-US" dirty="0" smtClean="0"/>
                <a:t>语义向量</a:t>
              </a:r>
              <a:endParaRPr lang="zh-CN" altLang="en-US" dirty="0"/>
            </a:p>
          </p:txBody>
        </p:sp>
        <p:sp>
          <p:nvSpPr>
            <p:cNvPr id="17" name="文本框 16"/>
            <p:cNvSpPr txBox="1"/>
            <p:nvPr/>
          </p:nvSpPr>
          <p:spPr>
            <a:xfrm>
              <a:off x="138895" y="370390"/>
              <a:ext cx="1597307" cy="646331"/>
            </a:xfrm>
            <a:prstGeom prst="rect">
              <a:avLst/>
            </a:prstGeom>
            <a:noFill/>
          </p:spPr>
          <p:txBody>
            <a:bodyPr wrap="square" rtlCol="0">
              <a:spAutoFit/>
            </a:bodyPr>
            <a:lstStyle/>
            <a:p>
              <a:pPr algn="ctr"/>
              <a:r>
                <a:rPr lang="zh-CN" altLang="en-US" dirty="0" smtClean="0"/>
                <a:t>用户每天语义轨迹集合</a:t>
              </a:r>
              <a:endParaRPr lang="zh-CN" altLang="en-US" dirty="0"/>
            </a:p>
          </p:txBody>
        </p:sp>
        <p:sp>
          <p:nvSpPr>
            <p:cNvPr id="18" name="文本框 17"/>
            <p:cNvSpPr txBox="1"/>
            <p:nvPr/>
          </p:nvSpPr>
          <p:spPr>
            <a:xfrm>
              <a:off x="2233913" y="428793"/>
              <a:ext cx="868101" cy="369332"/>
            </a:xfrm>
            <a:prstGeom prst="rect">
              <a:avLst/>
            </a:prstGeom>
            <a:noFill/>
          </p:spPr>
          <p:txBody>
            <a:bodyPr wrap="square" rtlCol="0">
              <a:spAutoFit/>
            </a:bodyPr>
            <a:lstStyle/>
            <a:p>
              <a:r>
                <a:rPr lang="en-US" altLang="zh-CN" dirty="0" smtClean="0"/>
                <a:t>Loc_1</a:t>
              </a:r>
              <a:endParaRPr lang="zh-CN" altLang="en-US" dirty="0"/>
            </a:p>
          </p:txBody>
        </p:sp>
        <p:sp>
          <p:nvSpPr>
            <p:cNvPr id="19" name="文本框 18"/>
            <p:cNvSpPr txBox="1"/>
            <p:nvPr/>
          </p:nvSpPr>
          <p:spPr>
            <a:xfrm>
              <a:off x="3682677" y="428793"/>
              <a:ext cx="1942618" cy="369332"/>
            </a:xfrm>
            <a:prstGeom prst="rect">
              <a:avLst/>
            </a:prstGeom>
            <a:noFill/>
          </p:spPr>
          <p:txBody>
            <a:bodyPr wrap="square" rtlCol="0">
              <a:spAutoFit/>
            </a:bodyPr>
            <a:lstStyle/>
            <a:p>
              <a:r>
                <a:rPr lang="en-US" altLang="zh-CN" dirty="0" smtClean="0"/>
                <a:t>Loc_2 …</a:t>
              </a:r>
              <a:r>
                <a:rPr lang="en-US" altLang="zh-CN" dirty="0" err="1" smtClean="0"/>
                <a:t>Loc_i</a:t>
              </a:r>
              <a:endParaRPr lang="zh-CN" altLang="en-US" dirty="0"/>
            </a:p>
          </p:txBody>
        </p:sp>
        <p:sp>
          <p:nvSpPr>
            <p:cNvPr id="20" name="文本框 19"/>
            <p:cNvSpPr txBox="1"/>
            <p:nvPr/>
          </p:nvSpPr>
          <p:spPr>
            <a:xfrm>
              <a:off x="5959034" y="428793"/>
              <a:ext cx="1062942" cy="369332"/>
            </a:xfrm>
            <a:prstGeom prst="rect">
              <a:avLst/>
            </a:prstGeom>
            <a:noFill/>
          </p:spPr>
          <p:txBody>
            <a:bodyPr wrap="square" rtlCol="0">
              <a:spAutoFit/>
            </a:bodyPr>
            <a:lstStyle/>
            <a:p>
              <a:r>
                <a:rPr lang="en-US" altLang="zh-CN" dirty="0" smtClean="0"/>
                <a:t>Loc_i+1</a:t>
              </a:r>
              <a:endParaRPr lang="zh-CN" altLang="en-US" dirty="0"/>
            </a:p>
          </p:txBody>
        </p:sp>
        <p:sp>
          <p:nvSpPr>
            <p:cNvPr id="21" name="文本框 20"/>
            <p:cNvSpPr txBox="1"/>
            <p:nvPr/>
          </p:nvSpPr>
          <p:spPr>
            <a:xfrm>
              <a:off x="7402011" y="451414"/>
              <a:ext cx="1006997" cy="369332"/>
            </a:xfrm>
            <a:prstGeom prst="rect">
              <a:avLst/>
            </a:prstGeom>
            <a:noFill/>
          </p:spPr>
          <p:txBody>
            <a:bodyPr wrap="square" rtlCol="0">
              <a:spAutoFit/>
            </a:bodyPr>
            <a:lstStyle/>
            <a:p>
              <a:r>
                <a:rPr lang="en-US" altLang="zh-CN" b="1" dirty="0" smtClean="0"/>
                <a:t>……</a:t>
              </a:r>
              <a:endParaRPr lang="zh-CN" altLang="en-US" b="1" dirty="0"/>
            </a:p>
          </p:txBody>
        </p:sp>
        <p:sp>
          <p:nvSpPr>
            <p:cNvPr id="22" name="文本框 21"/>
            <p:cNvSpPr txBox="1"/>
            <p:nvPr/>
          </p:nvSpPr>
          <p:spPr>
            <a:xfrm>
              <a:off x="8409008" y="439550"/>
              <a:ext cx="1062942" cy="369332"/>
            </a:xfrm>
            <a:prstGeom prst="rect">
              <a:avLst/>
            </a:prstGeom>
            <a:noFill/>
          </p:spPr>
          <p:txBody>
            <a:bodyPr wrap="square" rtlCol="0">
              <a:spAutoFit/>
            </a:bodyPr>
            <a:lstStyle/>
            <a:p>
              <a:r>
                <a:rPr lang="en-US" altLang="zh-CN" dirty="0" smtClean="0"/>
                <a:t>Loc_n-1</a:t>
              </a:r>
              <a:endParaRPr lang="zh-CN" altLang="en-US" dirty="0"/>
            </a:p>
          </p:txBody>
        </p:sp>
        <p:sp>
          <p:nvSpPr>
            <p:cNvPr id="23" name="文本框 22"/>
            <p:cNvSpPr txBox="1"/>
            <p:nvPr/>
          </p:nvSpPr>
          <p:spPr>
            <a:xfrm>
              <a:off x="10327511" y="432652"/>
              <a:ext cx="1062942" cy="369332"/>
            </a:xfrm>
            <a:prstGeom prst="rect">
              <a:avLst/>
            </a:prstGeom>
            <a:noFill/>
          </p:spPr>
          <p:txBody>
            <a:bodyPr wrap="square" rtlCol="0">
              <a:spAutoFit/>
            </a:bodyPr>
            <a:lstStyle/>
            <a:p>
              <a:r>
                <a:rPr lang="en-US" altLang="zh-CN" dirty="0" err="1" smtClean="0"/>
                <a:t>Loc_n</a:t>
              </a:r>
              <a:endParaRPr lang="zh-CN" altLang="en-US" dirty="0"/>
            </a:p>
          </p:txBody>
        </p:sp>
        <p:cxnSp>
          <p:nvCxnSpPr>
            <p:cNvPr id="24" name="直接连接符 23"/>
            <p:cNvCxnSpPr/>
            <p:nvPr/>
          </p:nvCxnSpPr>
          <p:spPr>
            <a:xfrm>
              <a:off x="223391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8724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352063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19631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65302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7287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831641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5118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11026816"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2233913" y="1402556"/>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a:off x="3520632" y="1402556"/>
              <a:ext cx="113239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6196312" y="1402556"/>
              <a:ext cx="532438"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749969" y="1402556"/>
              <a:ext cx="100121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8364636" y="1402556"/>
              <a:ext cx="2662180"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772135"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520632"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4267198"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5031127"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7402011"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8279755"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9130494"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10021745" y="2737413"/>
              <a:ext cx="0" cy="585050"/>
            </a:xfrm>
            <a:prstGeom prst="line">
              <a:avLst/>
            </a:prstGeom>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2233913" y="1594414"/>
              <a:ext cx="729206" cy="338554"/>
            </a:xfrm>
            <a:prstGeom prst="rect">
              <a:avLst/>
            </a:prstGeom>
            <a:noFill/>
          </p:spPr>
          <p:txBody>
            <a:bodyPr wrap="square" rtlCol="0">
              <a:spAutoFit/>
            </a:bodyPr>
            <a:lstStyle/>
            <a:p>
              <a:r>
                <a:rPr lang="zh-CN" altLang="en-US" sz="1600" dirty="0"/>
                <a:t>寝室</a:t>
              </a:r>
            </a:p>
          </p:txBody>
        </p:sp>
        <p:sp>
          <p:nvSpPr>
            <p:cNvPr id="47" name="文本框 46"/>
            <p:cNvSpPr txBox="1"/>
            <p:nvPr/>
          </p:nvSpPr>
          <p:spPr>
            <a:xfrm>
              <a:off x="3649882" y="1637656"/>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cxnSp>
          <p:nvCxnSpPr>
            <p:cNvPr id="48" name="直接连接符 47"/>
            <p:cNvCxnSpPr/>
            <p:nvPr/>
          </p:nvCxnSpPr>
          <p:spPr>
            <a:xfrm>
              <a:off x="5249117"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a:off x="4653023" y="1402556"/>
              <a:ext cx="56619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543062" y="1649231"/>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51" name="文本框 50"/>
            <p:cNvSpPr txBox="1"/>
            <p:nvPr/>
          </p:nvSpPr>
          <p:spPr>
            <a:xfrm>
              <a:off x="5995684" y="1731431"/>
              <a:ext cx="844954" cy="338554"/>
            </a:xfrm>
            <a:prstGeom prst="rect">
              <a:avLst/>
            </a:prstGeom>
            <a:noFill/>
          </p:spPr>
          <p:txBody>
            <a:bodyPr wrap="square" rtlCol="0">
              <a:spAutoFit/>
            </a:bodyPr>
            <a:lstStyle/>
            <a:p>
              <a:r>
                <a:rPr lang="zh-CN" altLang="en-US" sz="1600" dirty="0"/>
                <a:t>实验室</a:t>
              </a:r>
            </a:p>
          </p:txBody>
        </p:sp>
        <p:sp>
          <p:nvSpPr>
            <p:cNvPr id="52" name="文本框 51"/>
            <p:cNvSpPr txBox="1"/>
            <p:nvPr/>
          </p:nvSpPr>
          <p:spPr>
            <a:xfrm>
              <a:off x="6930343" y="173143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53" name="文本框 52"/>
            <p:cNvSpPr txBox="1"/>
            <p:nvPr/>
          </p:nvSpPr>
          <p:spPr>
            <a:xfrm>
              <a:off x="9471950" y="1690520"/>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4" name="文本框 53"/>
            <p:cNvSpPr txBox="1"/>
            <p:nvPr/>
          </p:nvSpPr>
          <p:spPr>
            <a:xfrm>
              <a:off x="10316904" y="2810818"/>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5" name="文本框 54"/>
            <p:cNvSpPr txBox="1"/>
            <p:nvPr/>
          </p:nvSpPr>
          <p:spPr>
            <a:xfrm>
              <a:off x="5881866" y="2780295"/>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6" name="文本框 55"/>
            <p:cNvSpPr txBox="1"/>
            <p:nvPr/>
          </p:nvSpPr>
          <p:spPr>
            <a:xfrm>
              <a:off x="2040036" y="2871443"/>
              <a:ext cx="729206" cy="338554"/>
            </a:xfrm>
            <a:prstGeom prst="rect">
              <a:avLst/>
            </a:prstGeom>
            <a:noFill/>
          </p:spPr>
          <p:txBody>
            <a:bodyPr wrap="square" rtlCol="0">
              <a:spAutoFit/>
            </a:bodyPr>
            <a:lstStyle/>
            <a:p>
              <a:r>
                <a:rPr lang="zh-CN" altLang="en-US" sz="1600" dirty="0"/>
                <a:t>寝室</a:t>
              </a:r>
            </a:p>
          </p:txBody>
        </p:sp>
        <p:sp>
          <p:nvSpPr>
            <p:cNvPr id="57" name="文本框 56"/>
            <p:cNvSpPr txBox="1"/>
            <p:nvPr/>
          </p:nvSpPr>
          <p:spPr>
            <a:xfrm>
              <a:off x="2788534" y="2878679"/>
              <a:ext cx="729206" cy="338554"/>
            </a:xfrm>
            <a:prstGeom prst="rect">
              <a:avLst/>
            </a:prstGeom>
            <a:noFill/>
          </p:spPr>
          <p:txBody>
            <a:bodyPr wrap="square" rtlCol="0">
              <a:spAutoFit/>
            </a:bodyPr>
            <a:lstStyle/>
            <a:p>
              <a:r>
                <a:rPr lang="en-US" altLang="zh-CN" sz="1600" dirty="0" smtClean="0"/>
                <a:t>1</a:t>
              </a:r>
              <a:r>
                <a:rPr lang="zh-CN" altLang="en-US" sz="1600" dirty="0" smtClean="0"/>
                <a:t>食堂</a:t>
              </a:r>
              <a:endParaRPr lang="zh-CN" altLang="en-US" sz="1600" dirty="0"/>
            </a:p>
          </p:txBody>
        </p:sp>
        <p:sp>
          <p:nvSpPr>
            <p:cNvPr id="58" name="文本框 57"/>
            <p:cNvSpPr txBox="1"/>
            <p:nvPr/>
          </p:nvSpPr>
          <p:spPr>
            <a:xfrm>
              <a:off x="3533170" y="2878679"/>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sp>
          <p:nvSpPr>
            <p:cNvPr id="59" name="文本框 58"/>
            <p:cNvSpPr txBox="1"/>
            <p:nvPr/>
          </p:nvSpPr>
          <p:spPr>
            <a:xfrm>
              <a:off x="4266236" y="2889166"/>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60" name="文本框 59"/>
            <p:cNvSpPr txBox="1"/>
            <p:nvPr/>
          </p:nvSpPr>
          <p:spPr>
            <a:xfrm>
              <a:off x="7421298" y="2903361"/>
              <a:ext cx="844954" cy="338554"/>
            </a:xfrm>
            <a:prstGeom prst="rect">
              <a:avLst/>
            </a:prstGeom>
            <a:noFill/>
          </p:spPr>
          <p:txBody>
            <a:bodyPr wrap="square" rtlCol="0">
              <a:spAutoFit/>
            </a:bodyPr>
            <a:lstStyle/>
            <a:p>
              <a:r>
                <a:rPr lang="zh-CN" altLang="en-US" sz="1600" dirty="0"/>
                <a:t>实验室</a:t>
              </a:r>
            </a:p>
          </p:txBody>
        </p:sp>
        <p:sp>
          <p:nvSpPr>
            <p:cNvPr id="61" name="文本框 60"/>
            <p:cNvSpPr txBox="1"/>
            <p:nvPr/>
          </p:nvSpPr>
          <p:spPr>
            <a:xfrm>
              <a:off x="8262392" y="290336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62" name="文本框 61"/>
            <p:cNvSpPr txBox="1"/>
            <p:nvPr/>
          </p:nvSpPr>
          <p:spPr>
            <a:xfrm>
              <a:off x="9174862" y="2894513"/>
              <a:ext cx="844954" cy="338554"/>
            </a:xfrm>
            <a:prstGeom prst="rect">
              <a:avLst/>
            </a:prstGeom>
            <a:noFill/>
          </p:spPr>
          <p:txBody>
            <a:bodyPr wrap="square" rtlCol="0">
              <a:spAutoFit/>
            </a:bodyPr>
            <a:lstStyle/>
            <a:p>
              <a:r>
                <a:rPr lang="zh-CN" altLang="en-US" sz="1600" dirty="0"/>
                <a:t>实验室</a:t>
              </a:r>
            </a:p>
          </p:txBody>
        </p:sp>
        <p:cxnSp>
          <p:nvCxnSpPr>
            <p:cNvPr id="63" name="直接箭头连接符 62"/>
            <p:cNvCxnSpPr>
              <a:stCxn id="46" idx="2"/>
            </p:cNvCxnSpPr>
            <p:nvPr/>
          </p:nvCxnSpPr>
          <p:spPr>
            <a:xfrm flipH="1">
              <a:off x="2404640" y="1932968"/>
              <a:ext cx="193876" cy="804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直接箭头连接符 63"/>
            <p:cNvCxnSpPr>
              <a:stCxn id="47" idx="2"/>
            </p:cNvCxnSpPr>
            <p:nvPr/>
          </p:nvCxnSpPr>
          <p:spPr>
            <a:xfrm flipH="1">
              <a:off x="3888610" y="1976210"/>
              <a:ext cx="228119" cy="728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p:cNvCxnSpPr>
              <a:stCxn id="50" idx="2"/>
            </p:cNvCxnSpPr>
            <p:nvPr/>
          </p:nvCxnSpPr>
          <p:spPr>
            <a:xfrm flipH="1">
              <a:off x="4690878" y="1987785"/>
              <a:ext cx="319031" cy="7270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p:cNvCxnSpPr>
              <a:stCxn id="51" idx="2"/>
            </p:cNvCxnSpPr>
            <p:nvPr/>
          </p:nvCxnSpPr>
          <p:spPr>
            <a:xfrm>
              <a:off x="6418161" y="2069985"/>
              <a:ext cx="1357136" cy="6350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p:cNvCxnSpPr>
              <a:stCxn id="53" idx="2"/>
            </p:cNvCxnSpPr>
            <p:nvPr/>
          </p:nvCxnSpPr>
          <p:spPr>
            <a:xfrm>
              <a:off x="9894427" y="2152185"/>
              <a:ext cx="707983" cy="5528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接连接符 67"/>
            <p:cNvCxnSpPr/>
            <p:nvPr/>
          </p:nvCxnSpPr>
          <p:spPr>
            <a:xfrm>
              <a:off x="1989879" y="342803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769242"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a:off x="2047754" y="3649973"/>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426623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H="1">
              <a:off x="2838692" y="366531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7421298"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flipH="1">
              <a:off x="4317355" y="3678909"/>
              <a:ext cx="303546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8295186" y="342628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1001981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flipH="1">
              <a:off x="8461090" y="366356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1798898" y="4002911"/>
              <a:ext cx="497711" cy="338554"/>
            </a:xfrm>
            <a:prstGeom prst="rect">
              <a:avLst/>
            </a:prstGeom>
            <a:noFill/>
          </p:spPr>
          <p:txBody>
            <a:bodyPr wrap="square" rtlCol="0">
              <a:spAutoFit/>
            </a:bodyPr>
            <a:lstStyle/>
            <a:p>
              <a:r>
                <a:rPr lang="en-US" altLang="zh-CN" sz="1600" b="1" dirty="0" smtClean="0"/>
                <a:t>T1</a:t>
              </a:r>
              <a:endParaRPr lang="zh-CN" altLang="en-US" sz="1600" b="1" dirty="0"/>
            </a:p>
          </p:txBody>
        </p:sp>
        <p:sp>
          <p:nvSpPr>
            <p:cNvPr id="79" name="文本框 78"/>
            <p:cNvSpPr txBox="1"/>
            <p:nvPr/>
          </p:nvSpPr>
          <p:spPr>
            <a:xfrm>
              <a:off x="2539678" y="4072269"/>
              <a:ext cx="497711" cy="338554"/>
            </a:xfrm>
            <a:prstGeom prst="rect">
              <a:avLst/>
            </a:prstGeom>
            <a:noFill/>
          </p:spPr>
          <p:txBody>
            <a:bodyPr wrap="square" rtlCol="0">
              <a:spAutoFit/>
            </a:bodyPr>
            <a:lstStyle/>
            <a:p>
              <a:r>
                <a:rPr lang="en-US" altLang="zh-CN" sz="1600" b="1" dirty="0" smtClean="0"/>
                <a:t>T2</a:t>
              </a:r>
              <a:endParaRPr lang="zh-CN" altLang="en-US" sz="1600" b="1" dirty="0"/>
            </a:p>
          </p:txBody>
        </p:sp>
        <p:sp>
          <p:nvSpPr>
            <p:cNvPr id="80" name="文本框 79"/>
            <p:cNvSpPr txBox="1"/>
            <p:nvPr/>
          </p:nvSpPr>
          <p:spPr>
            <a:xfrm>
              <a:off x="4017380" y="4071400"/>
              <a:ext cx="497711" cy="338554"/>
            </a:xfrm>
            <a:prstGeom prst="rect">
              <a:avLst/>
            </a:prstGeom>
            <a:noFill/>
          </p:spPr>
          <p:txBody>
            <a:bodyPr wrap="square" rtlCol="0">
              <a:spAutoFit/>
            </a:bodyPr>
            <a:lstStyle/>
            <a:p>
              <a:r>
                <a:rPr lang="en-US" altLang="zh-CN" sz="1600" b="1" dirty="0" smtClean="0"/>
                <a:t>T3</a:t>
              </a:r>
              <a:endParaRPr lang="zh-CN" altLang="en-US" sz="1600" b="1" dirty="0"/>
            </a:p>
          </p:txBody>
        </p:sp>
        <p:sp>
          <p:nvSpPr>
            <p:cNvPr id="81" name="文本框 80"/>
            <p:cNvSpPr txBox="1"/>
            <p:nvPr/>
          </p:nvSpPr>
          <p:spPr>
            <a:xfrm>
              <a:off x="7153155" y="4002911"/>
              <a:ext cx="497711" cy="338554"/>
            </a:xfrm>
            <a:prstGeom prst="rect">
              <a:avLst/>
            </a:prstGeom>
            <a:noFill/>
          </p:spPr>
          <p:txBody>
            <a:bodyPr wrap="square" rtlCol="0">
              <a:spAutoFit/>
            </a:bodyPr>
            <a:lstStyle/>
            <a:p>
              <a:r>
                <a:rPr lang="en-US" altLang="zh-CN" sz="1600" b="1" dirty="0" err="1" smtClean="0"/>
                <a:t>Ti</a:t>
              </a:r>
              <a:endParaRPr lang="zh-CN" altLang="en-US" sz="1600" b="1" dirty="0"/>
            </a:p>
          </p:txBody>
        </p:sp>
        <p:sp>
          <p:nvSpPr>
            <p:cNvPr id="82" name="文本框 81"/>
            <p:cNvSpPr txBox="1"/>
            <p:nvPr/>
          </p:nvSpPr>
          <p:spPr>
            <a:xfrm>
              <a:off x="8103244" y="4002911"/>
              <a:ext cx="705090" cy="338554"/>
            </a:xfrm>
            <a:prstGeom prst="rect">
              <a:avLst/>
            </a:prstGeom>
            <a:noFill/>
          </p:spPr>
          <p:txBody>
            <a:bodyPr wrap="square" rtlCol="0">
              <a:spAutoFit/>
            </a:bodyPr>
            <a:lstStyle/>
            <a:p>
              <a:r>
                <a:rPr lang="en-US" altLang="zh-CN" sz="1600" b="1" dirty="0" smtClean="0"/>
                <a:t>Tn-1</a:t>
              </a:r>
              <a:endParaRPr lang="zh-CN" altLang="en-US" sz="1600" b="1" dirty="0"/>
            </a:p>
          </p:txBody>
        </p:sp>
        <p:sp>
          <p:nvSpPr>
            <p:cNvPr id="83" name="文本框 82"/>
            <p:cNvSpPr txBox="1"/>
            <p:nvPr/>
          </p:nvSpPr>
          <p:spPr>
            <a:xfrm>
              <a:off x="9819193" y="4071400"/>
              <a:ext cx="497711" cy="338554"/>
            </a:xfrm>
            <a:prstGeom prst="rect">
              <a:avLst/>
            </a:prstGeom>
            <a:noFill/>
          </p:spPr>
          <p:txBody>
            <a:bodyPr wrap="square" rtlCol="0">
              <a:spAutoFit/>
            </a:bodyPr>
            <a:lstStyle/>
            <a:p>
              <a:r>
                <a:rPr lang="en-US" altLang="zh-CN" sz="1600" b="1" dirty="0" err="1" smtClean="0"/>
                <a:t>Tn</a:t>
              </a:r>
              <a:endParaRPr lang="zh-CN" altLang="en-US" sz="1600" b="1" dirty="0"/>
            </a:p>
          </p:txBody>
        </p:sp>
      </p:grpSp>
      <p:grpSp>
        <p:nvGrpSpPr>
          <p:cNvPr id="84" name="组合 83"/>
          <p:cNvGrpSpPr/>
          <p:nvPr/>
        </p:nvGrpSpPr>
        <p:grpSpPr>
          <a:xfrm>
            <a:off x="2785752" y="3779390"/>
            <a:ext cx="6927276" cy="2987090"/>
            <a:chOff x="1433146" y="436699"/>
            <a:chExt cx="10169774" cy="4385276"/>
          </a:xfrm>
        </p:grpSpPr>
        <p:sp>
          <p:nvSpPr>
            <p:cNvPr id="85" name="椭圆 84"/>
            <p:cNvSpPr/>
            <p:nvPr/>
          </p:nvSpPr>
          <p:spPr>
            <a:xfrm>
              <a:off x="1433146" y="141556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p:cNvPicPr>
              <a:picLocks noChangeAspect="1"/>
            </p:cNvPicPr>
            <p:nvPr/>
          </p:nvPicPr>
          <p:blipFill>
            <a:blip r:embed="rId10"/>
            <a:stretch>
              <a:fillRect/>
            </a:stretch>
          </p:blipFill>
          <p:spPr>
            <a:xfrm>
              <a:off x="2335897" y="2318207"/>
              <a:ext cx="427743" cy="427954"/>
            </a:xfrm>
            <a:prstGeom prst="rect">
              <a:avLst/>
            </a:prstGeom>
          </p:spPr>
        </p:pic>
        <p:sp>
          <p:nvSpPr>
            <p:cNvPr id="87" name="文本框 86"/>
            <p:cNvSpPr txBox="1"/>
            <p:nvPr/>
          </p:nvSpPr>
          <p:spPr>
            <a:xfrm>
              <a:off x="2763640" y="2362168"/>
              <a:ext cx="665360" cy="307777"/>
            </a:xfrm>
            <a:prstGeom prst="rect">
              <a:avLst/>
            </a:prstGeom>
            <a:noFill/>
          </p:spPr>
          <p:txBody>
            <a:bodyPr wrap="square" rtlCol="0">
              <a:spAutoFit/>
            </a:bodyPr>
            <a:lstStyle/>
            <a:p>
              <a:r>
                <a:rPr lang="zh-CN" altLang="en-US" sz="1400" dirty="0" smtClean="0"/>
                <a:t>寝室</a:t>
              </a:r>
              <a:endParaRPr lang="zh-CN" altLang="en-US" sz="1400" dirty="0"/>
            </a:p>
          </p:txBody>
        </p:sp>
        <p:pic>
          <p:nvPicPr>
            <p:cNvPr id="88" name="图片 87"/>
            <p:cNvPicPr>
              <a:picLocks noChangeAspect="1"/>
            </p:cNvPicPr>
            <p:nvPr/>
          </p:nvPicPr>
          <p:blipFill>
            <a:blip r:embed="rId11"/>
            <a:stretch>
              <a:fillRect/>
            </a:stretch>
          </p:blipFill>
          <p:spPr>
            <a:xfrm>
              <a:off x="2442833" y="3113864"/>
              <a:ext cx="213872" cy="213977"/>
            </a:xfrm>
            <a:prstGeom prst="rect">
              <a:avLst/>
            </a:prstGeom>
          </p:spPr>
        </p:pic>
        <p:pic>
          <p:nvPicPr>
            <p:cNvPr id="89" name="图片 88"/>
            <p:cNvPicPr>
              <a:picLocks noChangeAspect="1"/>
            </p:cNvPicPr>
            <p:nvPr/>
          </p:nvPicPr>
          <p:blipFill>
            <a:blip r:embed="rId12"/>
            <a:stretch>
              <a:fillRect/>
            </a:stretch>
          </p:blipFill>
          <p:spPr>
            <a:xfrm>
              <a:off x="1973050" y="4355272"/>
              <a:ext cx="1153435" cy="392361"/>
            </a:xfrm>
            <a:prstGeom prst="rect">
              <a:avLst/>
            </a:prstGeom>
          </p:spPr>
        </p:pic>
        <p:sp>
          <p:nvSpPr>
            <p:cNvPr id="90" name="椭圆 89"/>
            <p:cNvSpPr/>
            <p:nvPr/>
          </p:nvSpPr>
          <p:spPr>
            <a:xfrm>
              <a:off x="4416669" y="436699"/>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1" name="椭圆 90"/>
            <p:cNvSpPr/>
            <p:nvPr/>
          </p:nvSpPr>
          <p:spPr>
            <a:xfrm>
              <a:off x="5295899" y="1818433"/>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2" name="图片 91"/>
            <p:cNvPicPr>
              <a:picLocks noChangeAspect="1"/>
            </p:cNvPicPr>
            <p:nvPr/>
          </p:nvPicPr>
          <p:blipFill>
            <a:blip r:embed="rId13"/>
            <a:stretch>
              <a:fillRect/>
            </a:stretch>
          </p:blipFill>
          <p:spPr>
            <a:xfrm>
              <a:off x="5042756" y="720969"/>
              <a:ext cx="506285" cy="506534"/>
            </a:xfrm>
            <a:prstGeom prst="rect">
              <a:avLst/>
            </a:prstGeom>
          </p:spPr>
        </p:pic>
        <p:pic>
          <p:nvPicPr>
            <p:cNvPr id="93" name="图片 92"/>
            <p:cNvPicPr>
              <a:picLocks noChangeAspect="1"/>
            </p:cNvPicPr>
            <p:nvPr/>
          </p:nvPicPr>
          <p:blipFill>
            <a:blip r:embed="rId14"/>
            <a:stretch>
              <a:fillRect/>
            </a:stretch>
          </p:blipFill>
          <p:spPr>
            <a:xfrm>
              <a:off x="6312075" y="2746161"/>
              <a:ext cx="475587" cy="475821"/>
            </a:xfrm>
            <a:prstGeom prst="rect">
              <a:avLst/>
            </a:prstGeom>
          </p:spPr>
        </p:pic>
        <p:pic>
          <p:nvPicPr>
            <p:cNvPr id="94" name="图片 93"/>
            <p:cNvPicPr>
              <a:picLocks noChangeAspect="1"/>
            </p:cNvPicPr>
            <p:nvPr/>
          </p:nvPicPr>
          <p:blipFill>
            <a:blip r:embed="rId11"/>
            <a:stretch>
              <a:fillRect/>
            </a:stretch>
          </p:blipFill>
          <p:spPr>
            <a:xfrm>
              <a:off x="5942741" y="2211218"/>
              <a:ext cx="213872" cy="213977"/>
            </a:xfrm>
            <a:prstGeom prst="rect">
              <a:avLst/>
            </a:prstGeom>
          </p:spPr>
        </p:pic>
        <p:cxnSp>
          <p:nvCxnSpPr>
            <p:cNvPr id="95" name="直接箭头连接符 94"/>
            <p:cNvCxnSpPr>
              <a:stCxn id="85" idx="0"/>
              <a:endCxn id="86" idx="0"/>
            </p:cNvCxnSpPr>
            <p:nvPr/>
          </p:nvCxnSpPr>
          <p:spPr>
            <a:xfrm>
              <a:off x="2549769" y="1415561"/>
              <a:ext cx="0" cy="9026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6" name="直接箭头连接符 95"/>
            <p:cNvCxnSpPr>
              <a:stCxn id="92" idx="2"/>
              <a:endCxn id="94" idx="0"/>
            </p:cNvCxnSpPr>
            <p:nvPr/>
          </p:nvCxnSpPr>
          <p:spPr>
            <a:xfrm>
              <a:off x="5295899" y="1227503"/>
              <a:ext cx="753778" cy="98371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7" name="直接箭头连接符 96"/>
            <p:cNvCxnSpPr>
              <a:stCxn id="94" idx="2"/>
              <a:endCxn id="93" idx="1"/>
            </p:cNvCxnSpPr>
            <p:nvPr/>
          </p:nvCxnSpPr>
          <p:spPr>
            <a:xfrm>
              <a:off x="6049677" y="2425195"/>
              <a:ext cx="262398" cy="55887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98" name="图片 97"/>
            <p:cNvPicPr>
              <a:picLocks noChangeAspect="1"/>
            </p:cNvPicPr>
            <p:nvPr/>
          </p:nvPicPr>
          <p:blipFill>
            <a:blip r:embed="rId15"/>
            <a:stretch>
              <a:fillRect/>
            </a:stretch>
          </p:blipFill>
          <p:spPr>
            <a:xfrm>
              <a:off x="5525592" y="1069962"/>
              <a:ext cx="1041605" cy="326320"/>
            </a:xfrm>
            <a:prstGeom prst="rect">
              <a:avLst/>
            </a:prstGeom>
          </p:spPr>
        </p:pic>
        <p:pic>
          <p:nvPicPr>
            <p:cNvPr id="99" name="图片 98"/>
            <p:cNvPicPr>
              <a:picLocks noChangeAspect="1"/>
            </p:cNvPicPr>
            <p:nvPr/>
          </p:nvPicPr>
          <p:blipFill>
            <a:blip r:embed="rId16"/>
            <a:stretch>
              <a:fillRect/>
            </a:stretch>
          </p:blipFill>
          <p:spPr>
            <a:xfrm>
              <a:off x="6729401" y="2866292"/>
              <a:ext cx="734541" cy="340029"/>
            </a:xfrm>
            <a:prstGeom prst="rect">
              <a:avLst/>
            </a:prstGeom>
          </p:spPr>
        </p:pic>
        <p:pic>
          <p:nvPicPr>
            <p:cNvPr id="100" name="图片 99"/>
            <p:cNvPicPr>
              <a:picLocks noChangeAspect="1"/>
            </p:cNvPicPr>
            <p:nvPr/>
          </p:nvPicPr>
          <p:blipFill>
            <a:blip r:embed="rId17"/>
            <a:stretch>
              <a:fillRect/>
            </a:stretch>
          </p:blipFill>
          <p:spPr>
            <a:xfrm>
              <a:off x="5428991" y="4444464"/>
              <a:ext cx="1120877" cy="377511"/>
            </a:xfrm>
            <a:prstGeom prst="rect">
              <a:avLst/>
            </a:prstGeom>
          </p:spPr>
        </p:pic>
        <p:sp>
          <p:nvSpPr>
            <p:cNvPr id="101" name="椭圆 100"/>
            <p:cNvSpPr/>
            <p:nvPr/>
          </p:nvSpPr>
          <p:spPr>
            <a:xfrm>
              <a:off x="8760071" y="121871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 name="图片 101"/>
            <p:cNvPicPr>
              <a:picLocks noChangeAspect="1"/>
            </p:cNvPicPr>
            <p:nvPr/>
          </p:nvPicPr>
          <p:blipFill>
            <a:blip r:embed="rId18"/>
            <a:stretch>
              <a:fillRect/>
            </a:stretch>
          </p:blipFill>
          <p:spPr>
            <a:xfrm>
              <a:off x="8760071" y="946010"/>
              <a:ext cx="2842849" cy="1197040"/>
            </a:xfrm>
            <a:prstGeom prst="rect">
              <a:avLst/>
            </a:prstGeom>
          </p:spPr>
        </p:pic>
        <p:pic>
          <p:nvPicPr>
            <p:cNvPr id="103" name="图片 102"/>
            <p:cNvPicPr>
              <a:picLocks noChangeAspect="1"/>
            </p:cNvPicPr>
            <p:nvPr/>
          </p:nvPicPr>
          <p:blipFill>
            <a:blip r:embed="rId19"/>
            <a:stretch>
              <a:fillRect/>
            </a:stretch>
          </p:blipFill>
          <p:spPr>
            <a:xfrm>
              <a:off x="9198269" y="1842530"/>
              <a:ext cx="1545531" cy="1132749"/>
            </a:xfrm>
            <a:prstGeom prst="rect">
              <a:avLst/>
            </a:prstGeom>
          </p:spPr>
        </p:pic>
        <p:pic>
          <p:nvPicPr>
            <p:cNvPr id="104" name="图片 103"/>
            <p:cNvPicPr>
              <a:picLocks noChangeAspect="1"/>
            </p:cNvPicPr>
            <p:nvPr/>
          </p:nvPicPr>
          <p:blipFill>
            <a:blip r:embed="rId11"/>
            <a:stretch>
              <a:fillRect/>
            </a:stretch>
          </p:blipFill>
          <p:spPr>
            <a:xfrm>
              <a:off x="10529928" y="2353376"/>
              <a:ext cx="213872" cy="213977"/>
            </a:xfrm>
            <a:prstGeom prst="rect">
              <a:avLst/>
            </a:prstGeom>
          </p:spPr>
        </p:pic>
        <p:pic>
          <p:nvPicPr>
            <p:cNvPr id="105" name="图片 104"/>
            <p:cNvPicPr>
              <a:picLocks noChangeAspect="1"/>
            </p:cNvPicPr>
            <p:nvPr/>
          </p:nvPicPr>
          <p:blipFill>
            <a:blip r:embed="rId20"/>
            <a:stretch>
              <a:fillRect/>
            </a:stretch>
          </p:blipFill>
          <p:spPr>
            <a:xfrm>
              <a:off x="9204073" y="2731538"/>
              <a:ext cx="870456" cy="545615"/>
            </a:xfrm>
            <a:prstGeom prst="rect">
              <a:avLst/>
            </a:prstGeom>
          </p:spPr>
        </p:pic>
        <p:pic>
          <p:nvPicPr>
            <p:cNvPr id="106" name="图片 105"/>
            <p:cNvPicPr>
              <a:picLocks noChangeAspect="1"/>
            </p:cNvPicPr>
            <p:nvPr/>
          </p:nvPicPr>
          <p:blipFill>
            <a:blip r:embed="rId21"/>
            <a:stretch>
              <a:fillRect/>
            </a:stretch>
          </p:blipFill>
          <p:spPr>
            <a:xfrm>
              <a:off x="9373970" y="4380130"/>
              <a:ext cx="1005447" cy="345475"/>
            </a:xfrm>
            <a:prstGeom prst="rect">
              <a:avLst/>
            </a:prstGeom>
          </p:spPr>
        </p:pic>
      </p:gr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4"/>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4728" y="185980"/>
            <a:ext cx="3948979"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构建数据立方体</a:t>
            </a:r>
            <a:endParaRPr lang="zh-CN" altLang="en-US" sz="4000" dirty="0">
              <a:latin typeface="Adobe 楷体 Std R" panose="02020400000000000000" pitchFamily="18" charset="-122"/>
              <a:ea typeface="Adobe 楷体 Std R" panose="02020400000000000000" pitchFamily="18" charset="-122"/>
            </a:endParaRPr>
          </a:p>
        </p:txBody>
      </p:sp>
      <p:pic>
        <p:nvPicPr>
          <p:cNvPr id="89" name="图片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90" name="组合 89"/>
          <p:cNvGrpSpPr/>
          <p:nvPr/>
        </p:nvGrpSpPr>
        <p:grpSpPr>
          <a:xfrm>
            <a:off x="49695" y="2304310"/>
            <a:ext cx="7026264" cy="2032882"/>
            <a:chOff x="609600" y="1485900"/>
            <a:chExt cx="11237142" cy="3251200"/>
          </a:xfrm>
        </p:grpSpPr>
        <p:sp>
          <p:nvSpPr>
            <p:cNvPr id="91" name="立方体 90"/>
            <p:cNvSpPr/>
            <p:nvPr/>
          </p:nvSpPr>
          <p:spPr>
            <a:xfrm>
              <a:off x="609600" y="1485900"/>
              <a:ext cx="3251200" cy="3251200"/>
            </a:xfrm>
            <a:prstGeom prst="cub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92" name="直接连接符 91"/>
            <p:cNvCxnSpPr>
              <a:stCxn id="91" idx="0"/>
              <a:endCxn id="91" idx="1"/>
            </p:cNvCxnSpPr>
            <p:nvPr/>
          </p:nvCxnSpPr>
          <p:spPr>
            <a:xfrm flipH="1">
              <a:off x="1828800" y="14859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3" name="直接连接符 92"/>
            <p:cNvCxnSpPr/>
            <p:nvPr/>
          </p:nvCxnSpPr>
          <p:spPr>
            <a:xfrm flipH="1">
              <a:off x="119634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4" name="直接连接符 93"/>
            <p:cNvCxnSpPr/>
            <p:nvPr/>
          </p:nvCxnSpPr>
          <p:spPr>
            <a:xfrm flipH="1">
              <a:off x="240538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5" name="直接连接符 94"/>
            <p:cNvCxnSpPr/>
            <p:nvPr/>
          </p:nvCxnSpPr>
          <p:spPr>
            <a:xfrm>
              <a:off x="119634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96" name="直接连接符 95"/>
            <p:cNvCxnSpPr>
              <a:stCxn id="91" idx="1"/>
              <a:endCxn id="91" idx="3"/>
            </p:cNvCxnSpPr>
            <p:nvPr/>
          </p:nvCxnSpPr>
          <p:spPr>
            <a:xfrm>
              <a:off x="182880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97" name="直接连接符 96"/>
            <p:cNvCxnSpPr/>
            <p:nvPr/>
          </p:nvCxnSpPr>
          <p:spPr>
            <a:xfrm>
              <a:off x="240538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98" name="直接连接符 97"/>
            <p:cNvCxnSpPr>
              <a:stCxn id="91" idx="2"/>
              <a:endCxn id="91" idx="4"/>
            </p:cNvCxnSpPr>
            <p:nvPr/>
          </p:nvCxnSpPr>
          <p:spPr>
            <a:xfrm>
              <a:off x="609600" y="351790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99" name="直接连接符 98"/>
            <p:cNvCxnSpPr/>
            <p:nvPr/>
          </p:nvCxnSpPr>
          <p:spPr>
            <a:xfrm>
              <a:off x="609600" y="41198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00" name="直接连接符 99"/>
            <p:cNvCxnSpPr/>
            <p:nvPr/>
          </p:nvCxnSpPr>
          <p:spPr>
            <a:xfrm>
              <a:off x="609600" y="29387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01" name="直接连接符 100"/>
            <p:cNvCxnSpPr/>
            <p:nvPr/>
          </p:nvCxnSpPr>
          <p:spPr>
            <a:xfrm>
              <a:off x="1089660" y="1821180"/>
              <a:ext cx="2385060" cy="36513"/>
            </a:xfrm>
            <a:prstGeom prst="line">
              <a:avLst/>
            </a:prstGeom>
          </p:spPr>
          <p:style>
            <a:lnRef idx="3">
              <a:schemeClr val="lt1"/>
            </a:lnRef>
            <a:fillRef idx="1">
              <a:schemeClr val="accent1"/>
            </a:fillRef>
            <a:effectRef idx="1">
              <a:schemeClr val="accent1"/>
            </a:effectRef>
            <a:fontRef idx="minor">
              <a:schemeClr val="lt1"/>
            </a:fontRef>
          </p:style>
        </p:cxnSp>
        <p:cxnSp>
          <p:nvCxnSpPr>
            <p:cNvPr id="102" name="直接连接符 101"/>
            <p:cNvCxnSpPr/>
            <p:nvPr/>
          </p:nvCxnSpPr>
          <p:spPr>
            <a:xfrm>
              <a:off x="866775" y="2027872"/>
              <a:ext cx="2407285" cy="32068"/>
            </a:xfrm>
            <a:prstGeom prst="line">
              <a:avLst/>
            </a:prstGeom>
          </p:spPr>
          <p:style>
            <a:lnRef idx="3">
              <a:schemeClr val="lt1"/>
            </a:lnRef>
            <a:fillRef idx="1">
              <a:schemeClr val="accent1"/>
            </a:fillRef>
            <a:effectRef idx="1">
              <a:schemeClr val="accent1"/>
            </a:effectRef>
            <a:fontRef idx="minor">
              <a:schemeClr val="lt1"/>
            </a:fontRef>
          </p:style>
        </p:cxnSp>
        <p:cxnSp>
          <p:nvCxnSpPr>
            <p:cNvPr id="103" name="直接连接符 102"/>
            <p:cNvCxnSpPr/>
            <p:nvPr/>
          </p:nvCxnSpPr>
          <p:spPr>
            <a:xfrm>
              <a:off x="1269206" y="1644174"/>
              <a:ext cx="2387441" cy="52547"/>
            </a:xfrm>
            <a:prstGeom prst="line">
              <a:avLst/>
            </a:prstGeom>
          </p:spPr>
          <p:style>
            <a:lnRef idx="3">
              <a:schemeClr val="lt1"/>
            </a:lnRef>
            <a:fillRef idx="1">
              <a:schemeClr val="accent1"/>
            </a:fillRef>
            <a:effectRef idx="1">
              <a:schemeClr val="accent1"/>
            </a:effectRef>
            <a:fontRef idx="minor">
              <a:schemeClr val="lt1"/>
            </a:fontRef>
          </p:style>
        </p:cxnSp>
        <p:cxnSp>
          <p:nvCxnSpPr>
            <p:cNvPr id="104" name="直接连接符 103"/>
            <p:cNvCxnSpPr/>
            <p:nvPr/>
          </p:nvCxnSpPr>
          <p:spPr>
            <a:xfrm>
              <a:off x="3474720" y="1857693"/>
              <a:ext cx="62230" cy="2395220"/>
            </a:xfrm>
            <a:prstGeom prst="line">
              <a:avLst/>
            </a:prstGeom>
          </p:spPr>
          <p:style>
            <a:lnRef idx="3">
              <a:schemeClr val="lt1"/>
            </a:lnRef>
            <a:fillRef idx="1">
              <a:schemeClr val="accent1"/>
            </a:fillRef>
            <a:effectRef idx="1">
              <a:schemeClr val="accent1"/>
            </a:effectRef>
            <a:fontRef idx="minor">
              <a:schemeClr val="lt1"/>
            </a:fontRef>
          </p:style>
        </p:cxnSp>
        <p:cxnSp>
          <p:nvCxnSpPr>
            <p:cNvPr id="105" name="直接连接符 104"/>
            <p:cNvCxnSpPr/>
            <p:nvPr/>
          </p:nvCxnSpPr>
          <p:spPr>
            <a:xfrm>
              <a:off x="3274059" y="2057083"/>
              <a:ext cx="36196" cy="2392997"/>
            </a:xfrm>
            <a:prstGeom prst="line">
              <a:avLst/>
            </a:prstGeom>
          </p:spPr>
          <p:style>
            <a:lnRef idx="3">
              <a:schemeClr val="lt1"/>
            </a:lnRef>
            <a:fillRef idx="1">
              <a:schemeClr val="accent1"/>
            </a:fillRef>
            <a:effectRef idx="1">
              <a:schemeClr val="accent1"/>
            </a:effectRef>
            <a:fontRef idx="minor">
              <a:schemeClr val="lt1"/>
            </a:fontRef>
          </p:style>
        </p:cxnSp>
        <p:cxnSp>
          <p:nvCxnSpPr>
            <p:cNvPr id="106" name="直接连接符 105"/>
            <p:cNvCxnSpPr/>
            <p:nvPr/>
          </p:nvCxnSpPr>
          <p:spPr>
            <a:xfrm>
              <a:off x="3656647" y="1688466"/>
              <a:ext cx="62230" cy="2381884"/>
            </a:xfrm>
            <a:prstGeom prst="line">
              <a:avLst/>
            </a:prstGeom>
          </p:spPr>
          <p:style>
            <a:lnRef idx="3">
              <a:schemeClr val="lt1"/>
            </a:lnRef>
            <a:fillRef idx="1">
              <a:schemeClr val="accent1"/>
            </a:fillRef>
            <a:effectRef idx="1">
              <a:schemeClr val="accent1"/>
            </a:effectRef>
            <a:fontRef idx="minor">
              <a:schemeClr val="lt1"/>
            </a:fontRef>
          </p:style>
        </p:cxnSp>
        <p:cxnSp>
          <p:nvCxnSpPr>
            <p:cNvPr id="107" name="直接连接符 106"/>
            <p:cNvCxnSpPr>
              <a:stCxn id="91" idx="4"/>
              <a:endCxn id="91" idx="5"/>
            </p:cNvCxnSpPr>
            <p:nvPr/>
          </p:nvCxnSpPr>
          <p:spPr>
            <a:xfrm flipV="1">
              <a:off x="3048000" y="27051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08" name="直接连接符 107"/>
            <p:cNvCxnSpPr/>
            <p:nvPr/>
          </p:nvCxnSpPr>
          <p:spPr>
            <a:xfrm flipV="1">
              <a:off x="3048000" y="2092960"/>
              <a:ext cx="812800" cy="845820"/>
            </a:xfrm>
            <a:prstGeom prst="line">
              <a:avLst/>
            </a:prstGeom>
          </p:spPr>
          <p:style>
            <a:lnRef idx="3">
              <a:schemeClr val="lt1"/>
            </a:lnRef>
            <a:fillRef idx="1">
              <a:schemeClr val="accent1"/>
            </a:fillRef>
            <a:effectRef idx="1">
              <a:schemeClr val="accent1"/>
            </a:effectRef>
            <a:fontRef idx="minor">
              <a:schemeClr val="lt1"/>
            </a:fontRef>
          </p:style>
        </p:cxnSp>
        <p:cxnSp>
          <p:nvCxnSpPr>
            <p:cNvPr id="109" name="直接连接符 108"/>
            <p:cNvCxnSpPr/>
            <p:nvPr/>
          </p:nvCxnSpPr>
          <p:spPr>
            <a:xfrm flipV="1">
              <a:off x="3048000" y="3307079"/>
              <a:ext cx="812800" cy="831534"/>
            </a:xfrm>
            <a:prstGeom prst="line">
              <a:avLst/>
            </a:prstGeom>
          </p:spPr>
          <p:style>
            <a:lnRef idx="3">
              <a:schemeClr val="lt1"/>
            </a:lnRef>
            <a:fillRef idx="1">
              <a:schemeClr val="accent1"/>
            </a:fillRef>
            <a:effectRef idx="1">
              <a:schemeClr val="accent1"/>
            </a:effectRef>
            <a:fontRef idx="minor">
              <a:schemeClr val="lt1"/>
            </a:fontRef>
          </p:style>
        </p:cxnSp>
        <p:pic>
          <p:nvPicPr>
            <p:cNvPr id="110" name="图片 109"/>
            <p:cNvPicPr>
              <a:picLocks noChangeAspect="1"/>
            </p:cNvPicPr>
            <p:nvPr/>
          </p:nvPicPr>
          <p:blipFill>
            <a:blip r:embed="rId4"/>
            <a:stretch>
              <a:fillRect/>
            </a:stretch>
          </p:blipFill>
          <p:spPr>
            <a:xfrm>
              <a:off x="4723447" y="2396975"/>
              <a:ext cx="7123295" cy="1855938"/>
            </a:xfrm>
            <a:prstGeom prst="rect">
              <a:avLst/>
            </a:prstGeom>
          </p:spPr>
        </p:pic>
        <p:sp>
          <p:nvSpPr>
            <p:cNvPr id="111" name="右箭头 110"/>
            <p:cNvSpPr/>
            <p:nvPr/>
          </p:nvSpPr>
          <p:spPr>
            <a:xfrm>
              <a:off x="3388360" y="3174047"/>
              <a:ext cx="1335087"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2" name="右箭头 111"/>
            <p:cNvSpPr/>
            <p:nvPr/>
          </p:nvSpPr>
          <p:spPr>
            <a:xfrm>
              <a:off x="8050847" y="3174047"/>
              <a:ext cx="585153"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3" name="椭圆 112"/>
            <p:cNvSpPr/>
            <p:nvPr/>
          </p:nvSpPr>
          <p:spPr>
            <a:xfrm>
              <a:off x="3105150" y="3552825"/>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3094672" y="3751579"/>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3171825" y="3718241"/>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3209924" y="3615053"/>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790825" y="3657600"/>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780347" y="3789679"/>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2857500" y="3803966"/>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2895599" y="3653153"/>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4916177" y="90108"/>
            <a:ext cx="7275823" cy="2756461"/>
            <a:chOff x="122168" y="177573"/>
            <a:chExt cx="10631557" cy="4027788"/>
          </a:xfrm>
        </p:grpSpPr>
        <p:sp>
          <p:nvSpPr>
            <p:cNvPr id="122" name="矩形 121"/>
            <p:cNvSpPr/>
            <p:nvPr/>
          </p:nvSpPr>
          <p:spPr>
            <a:xfrm rot="5400000">
              <a:off x="1949450" y="20764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3" name="矩形 122"/>
            <p:cNvSpPr/>
            <p:nvPr/>
          </p:nvSpPr>
          <p:spPr>
            <a:xfrm rot="10800000">
              <a:off x="1212850" y="10223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4" name="文本框 123"/>
            <p:cNvSpPr txBox="1"/>
            <p:nvPr/>
          </p:nvSpPr>
          <p:spPr>
            <a:xfrm>
              <a:off x="3311526" y="1029579"/>
              <a:ext cx="698500" cy="6296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smtClean="0">
                  <a:solidFill>
                    <a:prstClr val="black"/>
                  </a:solidFill>
                  <a:latin typeface="等线" panose="020F0502020204030204"/>
                  <a:ea typeface="等线" panose="02010600030101010101" pitchFamily="2" charset="-122"/>
                </a:rPr>
                <a:t>WiFi</a:t>
              </a:r>
              <a:endPar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rPr>
                <a:t>向量</a:t>
              </a:r>
            </a:p>
          </p:txBody>
        </p:sp>
        <p:sp>
          <p:nvSpPr>
            <p:cNvPr id="125" name="文本框 124"/>
            <p:cNvSpPr txBox="1"/>
            <p:nvPr/>
          </p:nvSpPr>
          <p:spPr>
            <a:xfrm>
              <a:off x="1212850" y="266700"/>
              <a:ext cx="869950" cy="3822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6" name="文本框 125"/>
            <p:cNvSpPr txBox="1"/>
            <p:nvPr/>
          </p:nvSpPr>
          <p:spPr>
            <a:xfrm>
              <a:off x="3216034" y="186035"/>
              <a:ext cx="869950" cy="3597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1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7" name="文本框 126"/>
            <p:cNvSpPr txBox="1"/>
            <p:nvPr/>
          </p:nvSpPr>
          <p:spPr>
            <a:xfrm>
              <a:off x="215901" y="1109076"/>
              <a:ext cx="869950" cy="3822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28" name="文本框 127"/>
            <p:cNvSpPr txBox="1"/>
            <p:nvPr/>
          </p:nvSpPr>
          <p:spPr>
            <a:xfrm>
              <a:off x="122168" y="3731686"/>
              <a:ext cx="869950" cy="3822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29" name="文本框 128"/>
            <p:cNvSpPr txBox="1"/>
            <p:nvPr/>
          </p:nvSpPr>
          <p:spPr>
            <a:xfrm>
              <a:off x="1282700" y="3530768"/>
              <a:ext cx="1600199" cy="6745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30" name="文本框 129"/>
            <p:cNvSpPr txBox="1"/>
            <p:nvPr/>
          </p:nvSpPr>
          <p:spPr>
            <a:xfrm rot="5400000">
              <a:off x="-242957" y="2360083"/>
              <a:ext cx="1600201" cy="6745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31" name="文本框 130"/>
            <p:cNvSpPr txBox="1"/>
            <p:nvPr/>
          </p:nvSpPr>
          <p:spPr>
            <a:xfrm rot="7996605">
              <a:off x="1091925" y="2335034"/>
              <a:ext cx="1600201" cy="6745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32" name="矩形 131"/>
            <p:cNvSpPr/>
            <p:nvPr/>
          </p:nvSpPr>
          <p:spPr>
            <a:xfrm rot="10800000">
              <a:off x="5746750" y="1047063"/>
              <a:ext cx="5006975"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33" name="直接连接符 132"/>
            <p:cNvCxnSpPr/>
            <p:nvPr/>
          </p:nvCxnSpPr>
          <p:spPr>
            <a:xfrm>
              <a:off x="9674225" y="1052725"/>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6794500" y="1047062"/>
              <a:ext cx="0" cy="546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78422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5737223" y="1021937"/>
              <a:ext cx="1047750" cy="629619"/>
            </a:xfrm>
            <a:prstGeom prst="rect">
              <a:avLst/>
            </a:prstGeom>
            <a:noFill/>
          </p:spPr>
          <p:txBody>
            <a:bodyPr wrap="square" rtlCol="0">
              <a:spAutoFit/>
            </a:bodyPr>
            <a:lstStyle/>
            <a:p>
              <a:pPr algn="ctr"/>
              <a:r>
                <a:rPr lang="en-US" altLang="zh-CN" sz="1050" dirty="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37" name="文本框 136"/>
            <p:cNvSpPr txBox="1"/>
            <p:nvPr/>
          </p:nvSpPr>
          <p:spPr>
            <a:xfrm>
              <a:off x="6765923" y="1033149"/>
              <a:ext cx="1047750" cy="629619"/>
            </a:xfrm>
            <a:prstGeom prst="rect">
              <a:avLst/>
            </a:prstGeom>
            <a:noFill/>
          </p:spPr>
          <p:txBody>
            <a:bodyPr wrap="square" rtlCol="0">
              <a:spAutoFit/>
            </a:bodyPr>
            <a:lstStyle/>
            <a:p>
              <a:pPr algn="ctr"/>
              <a:r>
                <a:rPr lang="en-US" altLang="zh-CN" sz="1050" dirty="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38" name="文本框 137"/>
            <p:cNvSpPr txBox="1"/>
            <p:nvPr/>
          </p:nvSpPr>
          <p:spPr>
            <a:xfrm>
              <a:off x="7753347" y="1033146"/>
              <a:ext cx="1047750" cy="629619"/>
            </a:xfrm>
            <a:prstGeom prst="rect">
              <a:avLst/>
            </a:prstGeom>
            <a:noFill/>
          </p:spPr>
          <p:txBody>
            <a:bodyPr wrap="square" rtlCol="0">
              <a:spAutoFit/>
            </a:bodyPr>
            <a:lstStyle/>
            <a:p>
              <a:pPr algn="ctr"/>
              <a:r>
                <a:rPr lang="en-US" altLang="zh-CN" sz="1050" dirty="0" smtClean="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39" name="文本框 138"/>
            <p:cNvSpPr txBox="1"/>
            <p:nvPr/>
          </p:nvSpPr>
          <p:spPr>
            <a:xfrm>
              <a:off x="9648824" y="1024359"/>
              <a:ext cx="1047750" cy="629619"/>
            </a:xfrm>
            <a:prstGeom prst="rect">
              <a:avLst/>
            </a:prstGeom>
            <a:noFill/>
          </p:spPr>
          <p:txBody>
            <a:bodyPr wrap="square" rtlCol="0">
              <a:spAutoFit/>
            </a:bodyPr>
            <a:lstStyle/>
            <a:p>
              <a:pPr algn="ctr"/>
              <a:r>
                <a:rPr lang="en-US" altLang="zh-CN" sz="1050" dirty="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40" name="上弧形箭头 139"/>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41" name="直接连接符 140"/>
            <p:cNvCxnSpPr/>
            <p:nvPr/>
          </p:nvCxnSpPr>
          <p:spPr>
            <a:xfrm>
              <a:off x="86804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文本框 141"/>
            <p:cNvSpPr txBox="1"/>
            <p:nvPr/>
          </p:nvSpPr>
          <p:spPr>
            <a:xfrm>
              <a:off x="8667748" y="1189307"/>
              <a:ext cx="1047750" cy="382269"/>
            </a:xfrm>
            <a:prstGeom prst="rect">
              <a:avLst/>
            </a:prstGeom>
            <a:noFill/>
          </p:spPr>
          <p:txBody>
            <a:bodyPr wrap="square" rtlCol="0">
              <a:spAutoFit/>
            </a:bodyPr>
            <a:lstStyle/>
            <a:p>
              <a:pPr lvl="0" algn="ctr"/>
              <a:r>
                <a:rPr lang="en-US" altLang="zh-CN" sz="1050" b="1" noProof="0" dirty="0" smtClean="0">
                  <a:solidFill>
                    <a:prstClr val="black"/>
                  </a:solidFill>
                </a:rPr>
                <a:t>………</a:t>
              </a:r>
              <a:endParaRPr kumimoji="0" lang="zh-CN" altLang="en-US" sz="105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cxnSp>
          <p:nvCxnSpPr>
            <p:cNvPr id="143" name="直接连接符 142"/>
            <p:cNvCxnSpPr/>
            <p:nvPr/>
          </p:nvCxnSpPr>
          <p:spPr>
            <a:xfrm>
              <a:off x="3365500" y="995718"/>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44" name="直接连接符 143"/>
            <p:cNvCxnSpPr/>
            <p:nvPr/>
          </p:nvCxnSpPr>
          <p:spPr>
            <a:xfrm>
              <a:off x="3911600" y="1017615"/>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45" name="文本框 144"/>
            <p:cNvSpPr txBox="1"/>
            <p:nvPr/>
          </p:nvSpPr>
          <p:spPr>
            <a:xfrm>
              <a:off x="7562851" y="1897279"/>
              <a:ext cx="2800350" cy="382269"/>
            </a:xfrm>
            <a:prstGeom prst="rect">
              <a:avLst/>
            </a:prstGeom>
            <a:noFill/>
          </p:spPr>
          <p:txBody>
            <a:bodyPr wrap="square" rtlCol="0">
              <a:spAutoFit/>
            </a:bodyPr>
            <a:lstStyle/>
            <a:p>
              <a:r>
                <a:rPr lang="zh-CN" altLang="en-US" sz="1050" dirty="0" smtClean="0"/>
                <a:t>一天的切片</a:t>
              </a:r>
              <a:r>
                <a:rPr lang="en-US" altLang="zh-CN" sz="1050" dirty="0" smtClean="0"/>
                <a:t>WiFi</a:t>
              </a:r>
              <a:r>
                <a:rPr lang="zh-CN" altLang="en-US" sz="1050" dirty="0" smtClean="0"/>
                <a:t>数据</a:t>
              </a:r>
              <a:endParaRPr lang="zh-CN" altLang="en-US" sz="1050" dirty="0"/>
            </a:p>
          </p:txBody>
        </p:sp>
      </p:grpSp>
      <p:grpSp>
        <p:nvGrpSpPr>
          <p:cNvPr id="146" name="组合 145"/>
          <p:cNvGrpSpPr/>
          <p:nvPr/>
        </p:nvGrpSpPr>
        <p:grpSpPr>
          <a:xfrm>
            <a:off x="4875931" y="3986948"/>
            <a:ext cx="7293186" cy="2757824"/>
            <a:chOff x="122168" y="177573"/>
            <a:chExt cx="10650607" cy="4027388"/>
          </a:xfrm>
        </p:grpSpPr>
        <p:grpSp>
          <p:nvGrpSpPr>
            <p:cNvPr id="147" name="组合 146"/>
            <p:cNvGrpSpPr/>
            <p:nvPr/>
          </p:nvGrpSpPr>
          <p:grpSpPr>
            <a:xfrm>
              <a:off x="122168" y="177573"/>
              <a:ext cx="10650607" cy="4027388"/>
              <a:chOff x="122168" y="177573"/>
              <a:chExt cx="10650607" cy="4027388"/>
            </a:xfrm>
          </p:grpSpPr>
          <p:sp>
            <p:nvSpPr>
              <p:cNvPr id="149" name="矩形 148"/>
              <p:cNvSpPr/>
              <p:nvPr/>
            </p:nvSpPr>
            <p:spPr>
              <a:xfrm rot="5400000">
                <a:off x="1949450" y="20764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0" name="矩形 149"/>
              <p:cNvSpPr/>
              <p:nvPr/>
            </p:nvSpPr>
            <p:spPr>
              <a:xfrm rot="10800000">
                <a:off x="1212850" y="10223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1" name="文本框 150"/>
              <p:cNvSpPr txBox="1"/>
              <p:nvPr/>
            </p:nvSpPr>
            <p:spPr>
              <a:xfrm>
                <a:off x="3282496" y="1015091"/>
                <a:ext cx="698500" cy="629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等线" panose="020F0502020204030204"/>
                    <a:ea typeface="等线" panose="02010600030101010101" pitchFamily="2" charset="-122"/>
                  </a:rPr>
                  <a:t>蓝牙</a:t>
                </a:r>
                <a:endPar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rPr>
                  <a:t>向量</a:t>
                </a:r>
              </a:p>
            </p:txBody>
          </p:sp>
          <p:sp>
            <p:nvSpPr>
              <p:cNvPr id="152" name="文本框 151"/>
              <p:cNvSpPr txBox="1"/>
              <p:nvPr/>
            </p:nvSpPr>
            <p:spPr>
              <a:xfrm>
                <a:off x="1212850" y="266700"/>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3" name="文本框 152"/>
              <p:cNvSpPr txBox="1"/>
              <p:nvPr/>
            </p:nvSpPr>
            <p:spPr>
              <a:xfrm>
                <a:off x="3216033" y="186036"/>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4" name="文本框 153"/>
              <p:cNvSpPr txBox="1"/>
              <p:nvPr/>
            </p:nvSpPr>
            <p:spPr>
              <a:xfrm>
                <a:off x="215901" y="1109075"/>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55" name="文本框 154"/>
              <p:cNvSpPr txBox="1"/>
              <p:nvPr/>
            </p:nvSpPr>
            <p:spPr>
              <a:xfrm>
                <a:off x="122168" y="3731686"/>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56" name="文本框 155"/>
              <p:cNvSpPr txBox="1"/>
              <p:nvPr/>
            </p:nvSpPr>
            <p:spPr>
              <a:xfrm>
                <a:off x="1282700" y="3530768"/>
                <a:ext cx="1600199" cy="6741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7" name="文本框 156"/>
              <p:cNvSpPr txBox="1"/>
              <p:nvPr/>
            </p:nvSpPr>
            <p:spPr>
              <a:xfrm rot="5400000">
                <a:off x="-242957" y="2360285"/>
                <a:ext cx="1600200" cy="6741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8" name="文本框 157"/>
              <p:cNvSpPr txBox="1"/>
              <p:nvPr/>
            </p:nvSpPr>
            <p:spPr>
              <a:xfrm rot="7996605">
                <a:off x="1091926" y="2335234"/>
                <a:ext cx="1600200" cy="6741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9" name="矩形 158"/>
              <p:cNvSpPr/>
              <p:nvPr/>
            </p:nvSpPr>
            <p:spPr>
              <a:xfrm rot="10800000">
                <a:off x="5746750" y="1047063"/>
                <a:ext cx="5006975"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60" name="直接连接符 159"/>
              <p:cNvCxnSpPr/>
              <p:nvPr/>
            </p:nvCxnSpPr>
            <p:spPr>
              <a:xfrm>
                <a:off x="9674225" y="1052725"/>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6794500" y="1047062"/>
                <a:ext cx="0" cy="546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78422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3" name="文本框 162"/>
              <p:cNvSpPr txBox="1"/>
              <p:nvPr/>
            </p:nvSpPr>
            <p:spPr>
              <a:xfrm>
                <a:off x="5737224" y="1048337"/>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4" name="文本框 163"/>
              <p:cNvSpPr txBox="1"/>
              <p:nvPr/>
            </p:nvSpPr>
            <p:spPr>
              <a:xfrm>
                <a:off x="6794500" y="1016905"/>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5" name="文本框 164"/>
              <p:cNvSpPr txBox="1"/>
              <p:nvPr/>
            </p:nvSpPr>
            <p:spPr>
              <a:xfrm>
                <a:off x="7737475" y="1016905"/>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6" name="文本框 165"/>
              <p:cNvSpPr txBox="1"/>
              <p:nvPr/>
            </p:nvSpPr>
            <p:spPr>
              <a:xfrm>
                <a:off x="9725025" y="1016905"/>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7" name="上弧形箭头 166"/>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68" name="直接连接符 167"/>
              <p:cNvCxnSpPr/>
              <p:nvPr/>
            </p:nvCxnSpPr>
            <p:spPr>
              <a:xfrm>
                <a:off x="86804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9" name="文本框 168"/>
              <p:cNvSpPr txBox="1"/>
              <p:nvPr/>
            </p:nvSpPr>
            <p:spPr>
              <a:xfrm>
                <a:off x="8667749" y="1189306"/>
                <a:ext cx="1047750" cy="382042"/>
              </a:xfrm>
              <a:prstGeom prst="rect">
                <a:avLst/>
              </a:prstGeom>
              <a:noFill/>
            </p:spPr>
            <p:txBody>
              <a:bodyPr wrap="square" rtlCol="0">
                <a:spAutoFit/>
              </a:bodyPr>
              <a:lstStyle/>
              <a:p>
                <a:pPr lvl="0" algn="ctr"/>
                <a:r>
                  <a:rPr lang="en-US" altLang="zh-CN" sz="1050" b="1" noProof="0" dirty="0" smtClean="0">
                    <a:solidFill>
                      <a:prstClr val="black"/>
                    </a:solidFill>
                  </a:rPr>
                  <a:t>………</a:t>
                </a:r>
                <a:endParaRPr kumimoji="0" lang="zh-CN" altLang="en-US" sz="105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cxnSp>
            <p:nvCxnSpPr>
              <p:cNvPr id="170" name="直接连接符 169"/>
              <p:cNvCxnSpPr/>
              <p:nvPr/>
            </p:nvCxnSpPr>
            <p:spPr>
              <a:xfrm>
                <a:off x="3365500" y="995718"/>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71" name="直接连接符 170"/>
              <p:cNvCxnSpPr/>
              <p:nvPr/>
            </p:nvCxnSpPr>
            <p:spPr>
              <a:xfrm>
                <a:off x="3911600" y="1017615"/>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grpSp>
        <p:sp>
          <p:nvSpPr>
            <p:cNvPr id="148" name="文本框 147"/>
            <p:cNvSpPr txBox="1"/>
            <p:nvPr/>
          </p:nvSpPr>
          <p:spPr>
            <a:xfrm>
              <a:off x="7658100" y="1889378"/>
              <a:ext cx="2800350" cy="382042"/>
            </a:xfrm>
            <a:prstGeom prst="rect">
              <a:avLst/>
            </a:prstGeom>
            <a:noFill/>
          </p:spPr>
          <p:txBody>
            <a:bodyPr wrap="square" rtlCol="0">
              <a:spAutoFit/>
            </a:bodyPr>
            <a:lstStyle/>
            <a:p>
              <a:r>
                <a:rPr lang="zh-CN" altLang="en-US" sz="1050" dirty="0" smtClean="0"/>
                <a:t>一天的切片</a:t>
              </a:r>
              <a:r>
                <a:rPr lang="zh-CN" altLang="en-US" sz="1050" dirty="0"/>
                <a:t>蓝牙</a:t>
              </a:r>
              <a:r>
                <a:rPr lang="zh-CN" altLang="en-US" sz="1050" dirty="0" smtClean="0"/>
                <a:t>数据</a:t>
              </a:r>
              <a:endParaRPr lang="zh-CN" altLang="en-US" sz="1050" dirty="0"/>
            </a:p>
          </p:txBody>
        </p:sp>
      </p:grpSp>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5394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3200" dirty="0" smtClean="0">
                <a:latin typeface="Adobe 楷体 Std R" panose="02020400000000000000" pitchFamily="18" charset="-122"/>
                <a:ea typeface="Adobe 楷体 Std R" panose="02020400000000000000" pitchFamily="18" charset="-122"/>
              </a:rPr>
              <a:t> </a:t>
            </a:r>
            <a:r>
              <a:rPr lang="zh-CN" altLang="en-US" sz="3200" dirty="0" smtClean="0">
                <a:latin typeface="Adobe 楷体 Std R" panose="02020400000000000000" pitchFamily="18" charset="-122"/>
                <a:ea typeface="Adobe 楷体 Std R" panose="02020400000000000000" pitchFamily="18" charset="-122"/>
              </a:rPr>
              <a:t>研究背景</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相关工作</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研究内容</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总结展望</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46733841"/>
              </p:ext>
            </p:extLst>
          </p:nvPr>
        </p:nvGraphicFramePr>
        <p:xfrm>
          <a:off x="1125192" y="1905089"/>
          <a:ext cx="9400347" cy="4271874"/>
        </p:xfrm>
        <a:graphic>
          <a:graphicData uri="http://schemas.openxmlformats.org/presentationml/2006/ole">
            <mc:AlternateContent xmlns:mc="http://schemas.openxmlformats.org/markup-compatibility/2006">
              <mc:Choice xmlns:v="urn:schemas-microsoft-com:vml" Requires="v">
                <p:oleObj spid="_x0000_s3101" name="Visio" r:id="rId5" imgW="8048611" imgH="3657690" progId="Visio.Drawing.11">
                  <p:embed/>
                </p:oleObj>
              </mc:Choice>
              <mc:Fallback>
                <p:oleObj name="Visio" r:id="rId5" imgW="8048611" imgH="3657690" progId="Visio.Drawing.11">
                  <p:embed/>
                  <p:pic>
                    <p:nvPicPr>
                      <p:cNvPr id="0" name=""/>
                      <p:cNvPicPr/>
                      <p:nvPr/>
                    </p:nvPicPr>
                    <p:blipFill>
                      <a:blip r:embed="rId6"/>
                      <a:stretch>
                        <a:fillRect/>
                      </a:stretch>
                    </p:blipFill>
                    <p:spPr>
                      <a:xfrm>
                        <a:off x="1125192" y="1905089"/>
                        <a:ext cx="9400347" cy="4271874"/>
                      </a:xfrm>
                      <a:prstGeom prst="rect">
                        <a:avLst/>
                      </a:prstGeom>
                    </p:spPr>
                  </p:pic>
                </p:oleObj>
              </mc:Fallback>
            </mc:AlternateContent>
          </a:graphicData>
        </a:graphic>
      </p:graphicFrame>
    </p:spTree>
    <p:extLst>
      <p:ext uri="{BB962C8B-B14F-4D97-AF65-F5344CB8AC3E}">
        <p14:creationId xmlns:p14="http://schemas.microsoft.com/office/powerpoint/2010/main" val="277606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t>
            </a:r>
            <a:r>
              <a:rPr lang="zh-CN" altLang="en-US" sz="4000" dirty="0" smtClean="0">
                <a:latin typeface="Adobe 楷体 Std R" panose="02020400000000000000" pitchFamily="18" charset="-122"/>
                <a:ea typeface="Adobe 楷体 Std R" panose="02020400000000000000" pitchFamily="18" charset="-122"/>
              </a:rPr>
              <a:t>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右箭头 5"/>
          <p:cNvSpPr/>
          <p:nvPr/>
        </p:nvSpPr>
        <p:spPr>
          <a:xfrm>
            <a:off x="5637027" y="2957871"/>
            <a:ext cx="57658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9" name="组合 8"/>
          <p:cNvGrpSpPr/>
          <p:nvPr/>
        </p:nvGrpSpPr>
        <p:grpSpPr>
          <a:xfrm>
            <a:off x="156012" y="2116719"/>
            <a:ext cx="5374152" cy="2344443"/>
            <a:chOff x="558800" y="787400"/>
            <a:chExt cx="9257656" cy="4038600"/>
          </a:xfrm>
        </p:grpSpPr>
        <p:sp>
          <p:nvSpPr>
            <p:cNvPr id="10" name="椭圆 9"/>
            <p:cNvSpPr/>
            <p:nvPr/>
          </p:nvSpPr>
          <p:spPr>
            <a:xfrm>
              <a:off x="558800"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1155700"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1635126"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078" y="2242815"/>
              <a:ext cx="788043" cy="788043"/>
            </a:xfrm>
            <a:prstGeom prst="rect">
              <a:avLst/>
            </a:prstGeom>
          </p:spPr>
        </p:pic>
        <p:sp>
          <p:nvSpPr>
            <p:cNvPr id="15" name="文本框 14"/>
            <p:cNvSpPr txBox="1"/>
            <p:nvPr/>
          </p:nvSpPr>
          <p:spPr>
            <a:xfrm>
              <a:off x="2073051" y="3180576"/>
              <a:ext cx="863601" cy="397637"/>
            </a:xfrm>
            <a:prstGeom prst="rect">
              <a:avLst/>
            </a:prstGeom>
            <a:noFill/>
          </p:spPr>
          <p:txBody>
            <a:bodyPr wrap="square" rtlCol="0">
              <a:spAutoFit/>
            </a:bodyPr>
            <a:lstStyle/>
            <a:p>
              <a:pPr algn="ctr"/>
              <a:r>
                <a:rPr lang="zh-CN" altLang="en-US" sz="900" dirty="0" smtClean="0"/>
                <a:t>用户</a:t>
              </a:r>
              <a:r>
                <a:rPr lang="en-US" altLang="zh-CN" sz="900" dirty="0" smtClean="0"/>
                <a:t>1</a:t>
              </a:r>
              <a:endParaRPr lang="zh-CN" altLang="en-US" sz="900" dirty="0"/>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078" y="838200"/>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250" y="1734815"/>
              <a:ext cx="457200" cy="45720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153" y="1879600"/>
              <a:ext cx="457200" cy="45720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725" y="3118366"/>
              <a:ext cx="457200" cy="45720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564" y="3317874"/>
              <a:ext cx="457200" cy="45720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178" y="989323"/>
              <a:ext cx="457200" cy="457200"/>
            </a:xfrm>
            <a:prstGeom prst="rect">
              <a:avLst/>
            </a:prstGeom>
          </p:spPr>
        </p:pic>
        <p:sp>
          <p:nvSpPr>
            <p:cNvPr id="22" name="椭圆 21"/>
            <p:cNvSpPr/>
            <p:nvPr/>
          </p:nvSpPr>
          <p:spPr>
            <a:xfrm>
              <a:off x="5777856"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6374756"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p:cNvSpPr/>
            <p:nvPr/>
          </p:nvSpPr>
          <p:spPr>
            <a:xfrm>
              <a:off x="6854182"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134" y="2242815"/>
              <a:ext cx="788043" cy="788043"/>
            </a:xfrm>
            <a:prstGeom prst="rect">
              <a:avLst/>
            </a:prstGeom>
          </p:spPr>
        </p:pic>
        <p:sp>
          <p:nvSpPr>
            <p:cNvPr id="26" name="文本框 25"/>
            <p:cNvSpPr txBox="1"/>
            <p:nvPr/>
          </p:nvSpPr>
          <p:spPr>
            <a:xfrm>
              <a:off x="7190410" y="3128777"/>
              <a:ext cx="1207310" cy="424147"/>
            </a:xfrm>
            <a:prstGeom prst="rect">
              <a:avLst/>
            </a:prstGeom>
            <a:noFill/>
          </p:spPr>
          <p:txBody>
            <a:bodyPr wrap="square" rtlCol="0">
              <a:spAutoFit/>
            </a:bodyPr>
            <a:lstStyle/>
            <a:p>
              <a:pPr algn="ctr"/>
              <a:r>
                <a:rPr lang="zh-CN" altLang="en-US" sz="1000" dirty="0" smtClean="0"/>
                <a:t>用户</a:t>
              </a:r>
              <a:r>
                <a:rPr lang="en-US" altLang="zh-CN" sz="1000" dirty="0" smtClean="0"/>
                <a:t>2</a:t>
              </a:r>
              <a:endParaRPr lang="zh-CN" altLang="en-US" sz="1000" dirty="0"/>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134" y="838200"/>
              <a:ext cx="457200" cy="457200"/>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0227" y="2572381"/>
              <a:ext cx="457200" cy="457200"/>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209" y="1879600"/>
              <a:ext cx="457200" cy="457200"/>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034" y="3589658"/>
              <a:ext cx="457200" cy="45720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620" y="3317874"/>
              <a:ext cx="457200" cy="457200"/>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977" y="3101974"/>
              <a:ext cx="457200" cy="457200"/>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9583" y="1739900"/>
              <a:ext cx="457200" cy="457200"/>
            </a:xfrm>
            <a:prstGeom prst="rect">
              <a:avLst/>
            </a:prstGeom>
          </p:spPr>
        </p:pic>
      </p:grpSp>
      <p:grpSp>
        <p:nvGrpSpPr>
          <p:cNvPr id="34" name="组合 33"/>
          <p:cNvGrpSpPr/>
          <p:nvPr/>
        </p:nvGrpSpPr>
        <p:grpSpPr>
          <a:xfrm>
            <a:off x="6121803" y="2056254"/>
            <a:ext cx="5939025" cy="2286953"/>
            <a:chOff x="2780227" y="3667972"/>
            <a:chExt cx="5898391" cy="2271306"/>
          </a:xfrm>
        </p:grpSpPr>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942" y="4662254"/>
              <a:ext cx="557831" cy="557830"/>
            </a:xfrm>
            <a:prstGeom prst="rect">
              <a:avLst/>
            </a:prstGeom>
          </p:spPr>
        </p:pic>
        <p:sp>
          <p:nvSpPr>
            <p:cNvPr id="36" name="文本框 35"/>
            <p:cNvSpPr txBox="1"/>
            <p:nvPr/>
          </p:nvSpPr>
          <p:spPr>
            <a:xfrm>
              <a:off x="3370190"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1</a:t>
              </a:r>
              <a:endParaRPr lang="zh-CN" altLang="en-US" sz="1200" dirty="0"/>
            </a:p>
          </p:txBody>
        </p:sp>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42" y="3667972"/>
              <a:ext cx="323637" cy="323637"/>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808" y="4302657"/>
              <a:ext cx="323637" cy="323637"/>
            </a:xfrm>
            <a:prstGeom prst="rect">
              <a:avLst/>
            </a:prstGeom>
          </p:spPr>
        </p:pic>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723" y="4405146"/>
              <a:ext cx="323637" cy="323637"/>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763" y="5282028"/>
              <a:ext cx="323637" cy="323637"/>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0227" y="5423254"/>
              <a:ext cx="323637" cy="323637"/>
            </a:xfrm>
            <a:prstGeom prst="rect">
              <a:avLst/>
            </a:prstGeom>
          </p:spPr>
        </p:pic>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105" y="3774947"/>
              <a:ext cx="323637" cy="323637"/>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45" y="4662254"/>
              <a:ext cx="557831" cy="557830"/>
            </a:xfrm>
            <a:prstGeom prst="rect">
              <a:avLst/>
            </a:prstGeom>
          </p:spPr>
        </p:pic>
        <p:sp>
          <p:nvSpPr>
            <p:cNvPr id="44" name="文本框 43"/>
            <p:cNvSpPr txBox="1"/>
            <p:nvPr/>
          </p:nvSpPr>
          <p:spPr>
            <a:xfrm>
              <a:off x="7064593"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2</a:t>
              </a:r>
              <a:endParaRPr lang="zh-CN" altLang="en-US" sz="1200" dirty="0"/>
            </a:p>
          </p:txBody>
        </p:sp>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345" y="3667972"/>
              <a:ext cx="323637" cy="323637"/>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661" y="4895543"/>
              <a:ext cx="323637" cy="323637"/>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127" y="4405146"/>
              <a:ext cx="323637" cy="323637"/>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4872" y="5615641"/>
              <a:ext cx="323637" cy="323637"/>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4630" y="5423254"/>
              <a:ext cx="323637" cy="323637"/>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981" y="5270425"/>
              <a:ext cx="323637" cy="323637"/>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205" y="4306256"/>
              <a:ext cx="323637" cy="323637"/>
            </a:xfrm>
            <a:prstGeom prst="rect">
              <a:avLst/>
            </a:prstGeom>
          </p:spPr>
        </p:pic>
        <p:cxnSp>
          <p:nvCxnSpPr>
            <p:cNvPr id="52" name="直接连接符 51"/>
            <p:cNvCxnSpPr>
              <a:stCxn id="37" idx="2"/>
              <a:endCxn id="35" idx="0"/>
            </p:cNvCxnSpPr>
            <p:nvPr/>
          </p:nvCxnSpPr>
          <p:spPr>
            <a:xfrm>
              <a:off x="3549761"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接连接符 52"/>
            <p:cNvCxnSpPr>
              <a:stCxn id="42" idx="1"/>
              <a:endCxn id="35" idx="0"/>
            </p:cNvCxnSpPr>
            <p:nvPr/>
          </p:nvCxnSpPr>
          <p:spPr>
            <a:xfrm flipH="1">
              <a:off x="3666858" y="3936766"/>
              <a:ext cx="467247" cy="7254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接连接符 53"/>
            <p:cNvCxnSpPr>
              <a:stCxn id="38" idx="1"/>
              <a:endCxn id="35" idx="0"/>
            </p:cNvCxnSpPr>
            <p:nvPr/>
          </p:nvCxnSpPr>
          <p:spPr>
            <a:xfrm flipH="1">
              <a:off x="3666858" y="4464476"/>
              <a:ext cx="489950" cy="197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接连接符 54"/>
            <p:cNvCxnSpPr>
              <a:stCxn id="35" idx="0"/>
              <a:endCxn id="39" idx="3"/>
            </p:cNvCxnSpPr>
            <p:nvPr/>
          </p:nvCxnSpPr>
          <p:spPr>
            <a:xfrm flipH="1" flipV="1">
              <a:off x="3237360" y="4566965"/>
              <a:ext cx="429498"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0" idx="1"/>
              <a:endCxn id="35" idx="2"/>
            </p:cNvCxnSpPr>
            <p:nvPr/>
          </p:nvCxnSpPr>
          <p:spPr>
            <a:xfrm flipH="1" flipV="1">
              <a:off x="3666858" y="5220084"/>
              <a:ext cx="752905" cy="223763"/>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35" idx="2"/>
              <a:endCxn id="41" idx="0"/>
            </p:cNvCxnSpPr>
            <p:nvPr/>
          </p:nvCxnSpPr>
          <p:spPr>
            <a:xfrm flipH="1">
              <a:off x="2942046"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2"/>
              <a:endCxn id="43" idx="0"/>
            </p:cNvCxnSpPr>
            <p:nvPr/>
          </p:nvCxnSpPr>
          <p:spPr>
            <a:xfrm>
              <a:off x="7244164"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7" idx="3"/>
              <a:endCxn id="43" idx="0"/>
            </p:cNvCxnSpPr>
            <p:nvPr/>
          </p:nvCxnSpPr>
          <p:spPr>
            <a:xfrm>
              <a:off x="6931764" y="4566965"/>
              <a:ext cx="429497"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0"/>
              <a:endCxn id="51" idx="1"/>
            </p:cNvCxnSpPr>
            <p:nvPr/>
          </p:nvCxnSpPr>
          <p:spPr>
            <a:xfrm flipV="1">
              <a:off x="7361261" y="4468075"/>
              <a:ext cx="291944" cy="1941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9" idx="0"/>
              <a:endCxn id="43" idx="2"/>
            </p:cNvCxnSpPr>
            <p:nvPr/>
          </p:nvCxnSpPr>
          <p:spPr>
            <a:xfrm flipV="1">
              <a:off x="6636449"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3" idx="2"/>
              <a:endCxn id="48" idx="0"/>
            </p:cNvCxnSpPr>
            <p:nvPr/>
          </p:nvCxnSpPr>
          <p:spPr>
            <a:xfrm>
              <a:off x="7361261" y="5220084"/>
              <a:ext cx="305430" cy="395557"/>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3" idx="2"/>
              <a:endCxn id="50" idx="1"/>
            </p:cNvCxnSpPr>
            <p:nvPr/>
          </p:nvCxnSpPr>
          <p:spPr>
            <a:xfrm>
              <a:off x="7361261" y="5220084"/>
              <a:ext cx="993720" cy="21216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3" idx="2"/>
              <a:endCxn id="46" idx="1"/>
            </p:cNvCxnSpPr>
            <p:nvPr/>
          </p:nvCxnSpPr>
          <p:spPr>
            <a:xfrm flipV="1">
              <a:off x="7361261" y="5057362"/>
              <a:ext cx="292400" cy="162722"/>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1243" y="5062579"/>
            <a:ext cx="8741120" cy="8246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基于蓝牙感知数据的度量用户关系强度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11" name="右箭头 10"/>
          <p:cNvSpPr/>
          <p:nvPr/>
        </p:nvSpPr>
        <p:spPr>
          <a:xfrm>
            <a:off x="5925938" y="3036333"/>
            <a:ext cx="60490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13" name="组合 12"/>
          <p:cNvGrpSpPr/>
          <p:nvPr/>
        </p:nvGrpSpPr>
        <p:grpSpPr>
          <a:xfrm>
            <a:off x="107786" y="1999682"/>
            <a:ext cx="5696667" cy="2485138"/>
            <a:chOff x="2349500" y="392404"/>
            <a:chExt cx="6553200" cy="2858796"/>
          </a:xfrm>
        </p:grpSpPr>
        <p:sp>
          <p:nvSpPr>
            <p:cNvPr id="14" name="椭圆 13"/>
            <p:cNvSpPr/>
            <p:nvPr/>
          </p:nvSpPr>
          <p:spPr>
            <a:xfrm>
              <a:off x="2349500"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 name="椭圆 14"/>
            <p:cNvSpPr/>
            <p:nvPr/>
          </p:nvSpPr>
          <p:spPr>
            <a:xfrm>
              <a:off x="2772027"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6" name="椭圆 15"/>
            <p:cNvSpPr/>
            <p:nvPr/>
          </p:nvSpPr>
          <p:spPr>
            <a:xfrm>
              <a:off x="3111397"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83" y="1422646"/>
              <a:ext cx="557831" cy="557830"/>
            </a:xfrm>
            <a:prstGeom prst="rect">
              <a:avLst/>
            </a:prstGeom>
          </p:spPr>
        </p:pic>
        <p:sp>
          <p:nvSpPr>
            <p:cNvPr id="18" name="文本框 17"/>
            <p:cNvSpPr txBox="1"/>
            <p:nvPr/>
          </p:nvSpPr>
          <p:spPr>
            <a:xfrm>
              <a:off x="3482231"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9" name="椭圆 18"/>
            <p:cNvSpPr/>
            <p:nvPr/>
          </p:nvSpPr>
          <p:spPr>
            <a:xfrm>
              <a:off x="6043904"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0" name="椭圆 19"/>
            <p:cNvSpPr/>
            <p:nvPr/>
          </p:nvSpPr>
          <p:spPr>
            <a:xfrm>
              <a:off x="6466430"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6805801"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386" y="1422646"/>
              <a:ext cx="557831" cy="557830"/>
            </a:xfrm>
            <a:prstGeom prst="rect">
              <a:avLst/>
            </a:prstGeom>
          </p:spPr>
        </p:pic>
        <p:sp>
          <p:nvSpPr>
            <p:cNvPr id="23" name="文本框 22"/>
            <p:cNvSpPr txBox="1"/>
            <p:nvPr/>
          </p:nvSpPr>
          <p:spPr>
            <a:xfrm>
              <a:off x="7176634"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082" y="914421"/>
              <a:ext cx="394353" cy="394353"/>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9783" y="1940605"/>
              <a:ext cx="394353" cy="394353"/>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334" y="761593"/>
              <a:ext cx="394353" cy="394353"/>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7199" y="1336346"/>
              <a:ext cx="394353" cy="394353"/>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1807" y="2521364"/>
              <a:ext cx="394353" cy="39435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11" y="504784"/>
              <a:ext cx="394353" cy="394353"/>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801" y="716042"/>
              <a:ext cx="394353" cy="394353"/>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193" y="400379"/>
              <a:ext cx="394353" cy="394353"/>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995" y="1301292"/>
              <a:ext cx="394353" cy="394353"/>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017" y="1876343"/>
              <a:ext cx="394353" cy="394353"/>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945" y="2615764"/>
              <a:ext cx="394353" cy="394353"/>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418" y="2153342"/>
              <a:ext cx="394353" cy="394353"/>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645" y="992333"/>
              <a:ext cx="394353" cy="394353"/>
            </a:xfrm>
            <a:prstGeom prst="rect">
              <a:avLst/>
            </a:prstGeom>
          </p:spPr>
        </p:pic>
      </p:grpSp>
      <p:grpSp>
        <p:nvGrpSpPr>
          <p:cNvPr id="37" name="组合 36"/>
          <p:cNvGrpSpPr/>
          <p:nvPr/>
        </p:nvGrpSpPr>
        <p:grpSpPr>
          <a:xfrm>
            <a:off x="6530844" y="2020403"/>
            <a:ext cx="5599934" cy="2464417"/>
            <a:chOff x="2929124" y="3657580"/>
            <a:chExt cx="5930149" cy="2609738"/>
          </a:xfrm>
        </p:grpSpPr>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908" y="4679847"/>
              <a:ext cx="557831" cy="557830"/>
            </a:xfrm>
            <a:prstGeom prst="rect">
              <a:avLst/>
            </a:prstGeom>
          </p:spPr>
        </p:pic>
        <p:sp>
          <p:nvSpPr>
            <p:cNvPr id="39" name="文本框 38"/>
            <p:cNvSpPr txBox="1"/>
            <p:nvPr/>
          </p:nvSpPr>
          <p:spPr>
            <a:xfrm>
              <a:off x="3644156"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311" y="4679847"/>
              <a:ext cx="557831" cy="557830"/>
            </a:xfrm>
            <a:prstGeom prst="rect">
              <a:avLst/>
            </a:prstGeom>
          </p:spPr>
        </p:pic>
        <p:sp>
          <p:nvSpPr>
            <p:cNvPr id="41" name="文本框 40"/>
            <p:cNvSpPr txBox="1"/>
            <p:nvPr/>
          </p:nvSpPr>
          <p:spPr>
            <a:xfrm>
              <a:off x="7338559"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007" y="4171622"/>
              <a:ext cx="394353" cy="394353"/>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1708" y="5197806"/>
              <a:ext cx="394353" cy="394353"/>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259" y="4018794"/>
              <a:ext cx="394353" cy="394353"/>
            </a:xfrm>
            <a:prstGeom prst="rect">
              <a:avLst/>
            </a:prstGeom>
          </p:spPr>
        </p:pic>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124" y="4593547"/>
              <a:ext cx="394353" cy="394353"/>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32" y="5778565"/>
              <a:ext cx="394353" cy="394353"/>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536" y="3761985"/>
              <a:ext cx="394353" cy="394353"/>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726" y="3973243"/>
              <a:ext cx="394353" cy="394353"/>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118" y="3657580"/>
              <a:ext cx="394353" cy="394353"/>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4920" y="4558493"/>
              <a:ext cx="394353" cy="394353"/>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942" y="5133544"/>
              <a:ext cx="394353" cy="394353"/>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870" y="5872965"/>
              <a:ext cx="394353" cy="394353"/>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343" y="5410543"/>
              <a:ext cx="394353" cy="394353"/>
            </a:xfrm>
            <a:prstGeom prst="rect">
              <a:avLst/>
            </a:prstGeom>
          </p:spPr>
        </p:pic>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570" y="4249534"/>
              <a:ext cx="394353" cy="394353"/>
            </a:xfrm>
            <a:prstGeom prst="rect">
              <a:avLst/>
            </a:prstGeom>
          </p:spPr>
        </p:pic>
        <p:cxnSp>
          <p:nvCxnSpPr>
            <p:cNvPr id="55" name="直接连接符 54"/>
            <p:cNvCxnSpPr>
              <a:stCxn id="47" idx="2"/>
              <a:endCxn id="38" idx="0"/>
            </p:cNvCxnSpPr>
            <p:nvPr/>
          </p:nvCxnSpPr>
          <p:spPr>
            <a:xfrm flipH="1">
              <a:off x="3940824" y="4156338"/>
              <a:ext cx="89889" cy="52350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4" idx="3"/>
              <a:endCxn id="38" idx="0"/>
            </p:cNvCxnSpPr>
            <p:nvPr/>
          </p:nvCxnSpPr>
          <p:spPr>
            <a:xfrm>
              <a:off x="3516612" y="4215971"/>
              <a:ext cx="424212" cy="463876"/>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42" idx="1"/>
              <a:endCxn id="38" idx="0"/>
            </p:cNvCxnSpPr>
            <p:nvPr/>
          </p:nvCxnSpPr>
          <p:spPr>
            <a:xfrm flipH="1">
              <a:off x="3940824" y="4368799"/>
              <a:ext cx="464183" cy="311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3"/>
              <a:endCxn id="38" idx="0"/>
            </p:cNvCxnSpPr>
            <p:nvPr/>
          </p:nvCxnSpPr>
          <p:spPr>
            <a:xfrm flipV="1">
              <a:off x="3323477" y="4679847"/>
              <a:ext cx="617347" cy="110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6" idx="3"/>
              <a:endCxn id="38" idx="2"/>
            </p:cNvCxnSpPr>
            <p:nvPr/>
          </p:nvCxnSpPr>
          <p:spPr>
            <a:xfrm flipV="1">
              <a:off x="3468085" y="5237677"/>
              <a:ext cx="472739" cy="73806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1"/>
              <a:endCxn id="38" idx="2"/>
            </p:cNvCxnSpPr>
            <p:nvPr/>
          </p:nvCxnSpPr>
          <p:spPr>
            <a:xfrm flipH="1" flipV="1">
              <a:off x="3940824" y="5237677"/>
              <a:ext cx="790884" cy="157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0" idx="0"/>
              <a:endCxn id="48" idx="3"/>
            </p:cNvCxnSpPr>
            <p:nvPr/>
          </p:nvCxnSpPr>
          <p:spPr>
            <a:xfrm flipH="1" flipV="1">
              <a:off x="7362079" y="4170420"/>
              <a:ext cx="273148" cy="509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0" idx="0"/>
              <a:endCxn id="49" idx="2"/>
            </p:cNvCxnSpPr>
            <p:nvPr/>
          </p:nvCxnSpPr>
          <p:spPr>
            <a:xfrm flipV="1">
              <a:off x="7635227" y="4051933"/>
              <a:ext cx="329068" cy="627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0" idx="0"/>
              <a:endCxn id="54" idx="1"/>
            </p:cNvCxnSpPr>
            <p:nvPr/>
          </p:nvCxnSpPr>
          <p:spPr>
            <a:xfrm flipV="1">
              <a:off x="7635227" y="4446711"/>
              <a:ext cx="212343" cy="233136"/>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0" idx="0"/>
              <a:endCxn id="50" idx="1"/>
            </p:cNvCxnSpPr>
            <p:nvPr/>
          </p:nvCxnSpPr>
          <p:spPr>
            <a:xfrm>
              <a:off x="7635227" y="4679847"/>
              <a:ext cx="829693" cy="75823"/>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接连接符 64"/>
            <p:cNvCxnSpPr>
              <a:stCxn id="40" idx="2"/>
              <a:endCxn id="53" idx="1"/>
            </p:cNvCxnSpPr>
            <p:nvPr/>
          </p:nvCxnSpPr>
          <p:spPr>
            <a:xfrm>
              <a:off x="7635227" y="5237677"/>
              <a:ext cx="712116" cy="370043"/>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直接连接符 65"/>
            <p:cNvCxnSpPr>
              <a:stCxn id="40" idx="2"/>
              <a:endCxn id="52" idx="0"/>
            </p:cNvCxnSpPr>
            <p:nvPr/>
          </p:nvCxnSpPr>
          <p:spPr>
            <a:xfrm flipH="1">
              <a:off x="7129047" y="5237677"/>
              <a:ext cx="506180" cy="6352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p:cNvCxnSpPr>
              <a:stCxn id="51" idx="3"/>
              <a:endCxn id="40" idx="2"/>
            </p:cNvCxnSpPr>
            <p:nvPr/>
          </p:nvCxnSpPr>
          <p:spPr>
            <a:xfrm flipV="1">
              <a:off x="6814295" y="5237677"/>
              <a:ext cx="820932" cy="93044"/>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4930" y="5014752"/>
            <a:ext cx="8862016" cy="8493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多维关系强度计算结果的融合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843362" y="4334188"/>
            <a:ext cx="5223780" cy="2364046"/>
          </a:xfrm>
          <a:prstGeom prst="rect">
            <a:avLst/>
          </a:prstGeom>
        </p:spPr>
      </p:pic>
      <p:grpSp>
        <p:nvGrpSpPr>
          <p:cNvPr id="5" name="组合 4"/>
          <p:cNvGrpSpPr/>
          <p:nvPr/>
        </p:nvGrpSpPr>
        <p:grpSpPr>
          <a:xfrm>
            <a:off x="2037522" y="1076325"/>
            <a:ext cx="8532262" cy="3019186"/>
            <a:chOff x="899790" y="822780"/>
            <a:chExt cx="8984194" cy="3179105"/>
          </a:xfrm>
        </p:grpSpPr>
        <p:sp>
          <p:nvSpPr>
            <p:cNvPr id="6" name="圆柱形 5"/>
            <p:cNvSpPr/>
            <p:nvPr/>
          </p:nvSpPr>
          <p:spPr>
            <a:xfrm>
              <a:off x="933450" y="1895475"/>
              <a:ext cx="823590" cy="1095375"/>
            </a:xfrm>
            <a:prstGeom prst="can">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899790" y="2190750"/>
              <a:ext cx="1038225" cy="523220"/>
            </a:xfrm>
            <a:prstGeom prst="rect">
              <a:avLst/>
            </a:prstGeom>
            <a:noFill/>
          </p:spPr>
          <p:txBody>
            <a:bodyPr wrap="square" rtlCol="0">
              <a:spAutoFit/>
            </a:bodyPr>
            <a:lstStyle/>
            <a:p>
              <a:r>
                <a:rPr lang="zh-CN" altLang="en-US" sz="1400" dirty="0" smtClean="0"/>
                <a:t>移动感知数据</a:t>
              </a:r>
              <a:endParaRPr lang="zh-CN" altLang="en-US" sz="1400" dirty="0"/>
            </a:p>
          </p:txBody>
        </p:sp>
        <p:sp>
          <p:nvSpPr>
            <p:cNvPr id="8" name="矩形 7"/>
            <p:cNvSpPr/>
            <p:nvPr/>
          </p:nvSpPr>
          <p:spPr>
            <a:xfrm>
              <a:off x="2433637" y="860881"/>
              <a:ext cx="1905000" cy="42862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文本框 8"/>
            <p:cNvSpPr txBox="1"/>
            <p:nvPr/>
          </p:nvSpPr>
          <p:spPr>
            <a:xfrm>
              <a:off x="2524124" y="860881"/>
              <a:ext cx="1724025" cy="430887"/>
            </a:xfrm>
            <a:prstGeom prst="rect">
              <a:avLst/>
            </a:prstGeom>
            <a:noFill/>
          </p:spPr>
          <p:txBody>
            <a:bodyPr wrap="square" rtlCol="0">
              <a:spAutoFit/>
            </a:bodyPr>
            <a:lstStyle/>
            <a:p>
              <a:r>
                <a:rPr lang="zh-CN" altLang="en-US" sz="1100" dirty="0" smtClean="0"/>
                <a:t>基于轨迹数据的关系强度计算</a:t>
              </a:r>
              <a:endParaRPr lang="zh-CN" altLang="en-US" sz="1100" dirty="0"/>
            </a:p>
          </p:txBody>
        </p:sp>
        <p:sp>
          <p:nvSpPr>
            <p:cNvPr id="10" name="矩形 9"/>
            <p:cNvSpPr/>
            <p:nvPr/>
          </p:nvSpPr>
          <p:spPr>
            <a:xfrm>
              <a:off x="2433637" y="2238375"/>
              <a:ext cx="1905000" cy="42862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文本框 10"/>
            <p:cNvSpPr txBox="1"/>
            <p:nvPr/>
          </p:nvSpPr>
          <p:spPr>
            <a:xfrm>
              <a:off x="2524124" y="2238375"/>
              <a:ext cx="1724025" cy="430887"/>
            </a:xfrm>
            <a:prstGeom prst="rect">
              <a:avLst/>
            </a:prstGeom>
            <a:noFill/>
          </p:spPr>
          <p:txBody>
            <a:bodyPr wrap="square" rtlCol="0">
              <a:spAutoFit/>
            </a:bodyPr>
            <a:lstStyle/>
            <a:p>
              <a:r>
                <a:rPr lang="zh-CN" altLang="en-US" sz="1100" dirty="0" smtClean="0"/>
                <a:t>基于</a:t>
              </a:r>
              <a:r>
                <a:rPr lang="en-US" altLang="zh-CN" sz="1100" dirty="0" smtClean="0"/>
                <a:t>WiFi</a:t>
              </a:r>
              <a:r>
                <a:rPr lang="zh-CN" altLang="en-US" sz="1100" dirty="0" smtClean="0"/>
                <a:t>感知数据的关系强度计算</a:t>
              </a:r>
              <a:endParaRPr lang="zh-CN" altLang="en-US" sz="1100" dirty="0"/>
            </a:p>
          </p:txBody>
        </p:sp>
        <p:sp>
          <p:nvSpPr>
            <p:cNvPr id="12" name="矩形 11"/>
            <p:cNvSpPr/>
            <p:nvPr/>
          </p:nvSpPr>
          <p:spPr>
            <a:xfrm>
              <a:off x="2433637" y="3518357"/>
              <a:ext cx="1905000" cy="42862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文本框 12"/>
            <p:cNvSpPr txBox="1"/>
            <p:nvPr/>
          </p:nvSpPr>
          <p:spPr>
            <a:xfrm>
              <a:off x="2524124" y="3518357"/>
              <a:ext cx="1724025" cy="430887"/>
            </a:xfrm>
            <a:prstGeom prst="rect">
              <a:avLst/>
            </a:prstGeom>
            <a:noFill/>
          </p:spPr>
          <p:txBody>
            <a:bodyPr wrap="square" rtlCol="0">
              <a:spAutoFit/>
            </a:bodyPr>
            <a:lstStyle/>
            <a:p>
              <a:r>
                <a:rPr lang="zh-CN" altLang="en-US" sz="1100" dirty="0" smtClean="0"/>
                <a:t>基于蓝牙感知数据的关系强度计算</a:t>
              </a:r>
              <a:endParaRPr lang="zh-CN" altLang="en-US" sz="1100" dirty="0"/>
            </a:p>
          </p:txBody>
        </p:sp>
        <p:sp>
          <p:nvSpPr>
            <p:cNvPr id="14" name="等腰三角形 13"/>
            <p:cNvSpPr/>
            <p:nvPr/>
          </p:nvSpPr>
          <p:spPr>
            <a:xfrm rot="5400000">
              <a:off x="5105400" y="857596"/>
              <a:ext cx="504825" cy="435194"/>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文本框 14"/>
            <p:cNvSpPr txBox="1"/>
            <p:nvPr/>
          </p:nvSpPr>
          <p:spPr>
            <a:xfrm>
              <a:off x="5056765" y="95977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6" name="等腰三角形 15"/>
            <p:cNvSpPr/>
            <p:nvPr/>
          </p:nvSpPr>
          <p:spPr>
            <a:xfrm rot="5400000">
              <a:off x="5105399" y="2194736"/>
              <a:ext cx="504825" cy="435194"/>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p:cNvSpPr txBox="1"/>
            <p:nvPr/>
          </p:nvSpPr>
          <p:spPr>
            <a:xfrm>
              <a:off x="5036705" y="229691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8" name="等腰三角形 17"/>
            <p:cNvSpPr/>
            <p:nvPr/>
          </p:nvSpPr>
          <p:spPr>
            <a:xfrm rot="5400000">
              <a:off x="5039618" y="3531876"/>
              <a:ext cx="504825" cy="435194"/>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文本框 18"/>
            <p:cNvSpPr txBox="1"/>
            <p:nvPr/>
          </p:nvSpPr>
          <p:spPr>
            <a:xfrm>
              <a:off x="4997669" y="363405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20" name="椭圆 19"/>
            <p:cNvSpPr/>
            <p:nvPr/>
          </p:nvSpPr>
          <p:spPr>
            <a:xfrm>
              <a:off x="6530863" y="2005771"/>
              <a:ext cx="708138" cy="70813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8159958" y="2196888"/>
              <a:ext cx="1724025" cy="42862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文本框 21"/>
            <p:cNvSpPr txBox="1"/>
            <p:nvPr/>
          </p:nvSpPr>
          <p:spPr>
            <a:xfrm>
              <a:off x="8159959" y="2274257"/>
              <a:ext cx="1724025" cy="307777"/>
            </a:xfrm>
            <a:prstGeom prst="rect">
              <a:avLst/>
            </a:prstGeom>
            <a:noFill/>
          </p:spPr>
          <p:txBody>
            <a:bodyPr wrap="square" rtlCol="0">
              <a:spAutoFit/>
            </a:bodyPr>
            <a:lstStyle/>
            <a:p>
              <a:pPr algn="ctr"/>
              <a:r>
                <a:rPr lang="zh-CN" altLang="en-US" sz="1400" dirty="0" smtClean="0"/>
                <a:t>关系强度计算结果</a:t>
              </a:r>
              <a:endParaRPr lang="zh-CN" altLang="en-US" sz="1400" dirty="0"/>
            </a:p>
          </p:txBody>
        </p:sp>
        <mc:AlternateContent xmlns:mc="http://schemas.openxmlformats.org/markup-compatibility/2006" xmlns:a14="http://schemas.microsoft.com/office/drawing/2010/main">
          <mc:Choice Requires="a14">
            <p:sp>
              <p:nvSpPr>
                <p:cNvPr id="23" name="矩形 22"/>
                <p:cNvSpPr/>
                <p:nvPr/>
              </p:nvSpPr>
              <p:spPr>
                <a:xfrm>
                  <a:off x="6599942" y="2005771"/>
                  <a:ext cx="639059"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zh-CN" altLang="en-US" i="1" smtClean="0">
                                <a:latin typeface="Cambria Math" panose="02040503050406030204" pitchFamily="18" charset="0"/>
                              </a:rPr>
                            </m:ctrlPr>
                          </m:naryPr>
                          <m:sub/>
                          <m:sup/>
                          <m:e>
                            <m:r>
                              <a:rPr lang="zh-CN" altLang="en-US" i="1">
                                <a:latin typeface="Cambria Math" panose="02040503050406030204" pitchFamily="18" charset="0"/>
                              </a:rPr>
                              <m:t>𝑓</m:t>
                            </m:r>
                          </m:e>
                        </m:nary>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599942" y="2005771"/>
                  <a:ext cx="639059" cy="763094"/>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p:cNvCxnSpPr>
              <a:stCxn id="7" idx="3"/>
              <a:endCxn id="8" idx="1"/>
            </p:cNvCxnSpPr>
            <p:nvPr/>
          </p:nvCxnSpPr>
          <p:spPr>
            <a:xfrm flipV="1">
              <a:off x="1938015" y="1075194"/>
              <a:ext cx="495622" cy="13771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a:stCxn id="7" idx="3"/>
              <a:endCxn id="10" idx="1"/>
            </p:cNvCxnSpPr>
            <p:nvPr/>
          </p:nvCxnSpPr>
          <p:spPr>
            <a:xfrm>
              <a:off x="1938015" y="2452360"/>
              <a:ext cx="495622" cy="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7" idx="3"/>
              <a:endCxn id="12" idx="1"/>
            </p:cNvCxnSpPr>
            <p:nvPr/>
          </p:nvCxnSpPr>
          <p:spPr>
            <a:xfrm>
              <a:off x="1938015" y="2452360"/>
              <a:ext cx="495622" cy="1280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endCxn id="15" idx="1"/>
            </p:cNvCxnSpPr>
            <p:nvPr/>
          </p:nvCxnSpPr>
          <p:spPr>
            <a:xfrm>
              <a:off x="4318577" y="1066099"/>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a:off x="4338636" y="2456400"/>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4311540" y="3749473"/>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5" idx="3"/>
              <a:endCxn id="20" idx="2"/>
            </p:cNvCxnSpPr>
            <p:nvPr/>
          </p:nvCxnSpPr>
          <p:spPr>
            <a:xfrm>
              <a:off x="5618740" y="1075193"/>
              <a:ext cx="912123" cy="1284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7" idx="3"/>
            </p:cNvCxnSpPr>
            <p:nvPr/>
          </p:nvCxnSpPr>
          <p:spPr>
            <a:xfrm>
              <a:off x="5598680" y="2412333"/>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9" idx="3"/>
            </p:cNvCxnSpPr>
            <p:nvPr/>
          </p:nvCxnSpPr>
          <p:spPr>
            <a:xfrm flipV="1">
              <a:off x="5559644" y="2460947"/>
              <a:ext cx="920957" cy="1288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p:nvPr/>
          </p:nvCxnSpPr>
          <p:spPr>
            <a:xfrm>
              <a:off x="7263075" y="2356460"/>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latin typeface="Adobe 楷体 Std R" panose="02020400000000000000" pitchFamily="18" charset="-122"/>
                <a:ea typeface="Adobe 楷体 Std R" panose="02020400000000000000" pitchFamily="18" charset="-122"/>
              </a:rPr>
              <a:t>我们采用基于序列熵的计算序列</a:t>
            </a:r>
            <a:r>
              <a:rPr lang="en-US" altLang="zh-CN" sz="2400" dirty="0" err="1" smtClean="0">
                <a:latin typeface="Adobe 楷体 Std R" panose="02020400000000000000" pitchFamily="18" charset="-122"/>
                <a:ea typeface="Adobe 楷体 Std R" panose="02020400000000000000" pitchFamily="18" charset="-122"/>
              </a:rPr>
              <a:t>rsq_t</a:t>
            </a:r>
            <a:r>
              <a:rPr lang="en-US" altLang="zh-CN" sz="2400" dirty="0" smtClean="0">
                <a:latin typeface="Adobe 楷体 Std R" panose="02020400000000000000" pitchFamily="18" charset="-122"/>
                <a:ea typeface="Adobe 楷体 Std R" panose="02020400000000000000" pitchFamily="18" charset="-122"/>
              </a:rPr>
              <a:t> </a:t>
            </a:r>
            <a:r>
              <a:rPr lang="zh-CN" altLang="en-US" sz="2400" dirty="0" smtClean="0">
                <a:latin typeface="Adobe 楷体 Std R" panose="02020400000000000000" pitchFamily="18" charset="-122"/>
                <a:ea typeface="Adobe 楷体 Std R" panose="02020400000000000000" pitchFamily="18" charset="-122"/>
              </a:rPr>
              <a:t>和序列</a:t>
            </a:r>
            <a:r>
              <a:rPr lang="en-US" altLang="zh-CN" sz="2400" dirty="0" err="1" smtClean="0">
                <a:latin typeface="Adobe 楷体 Std R" panose="02020400000000000000" pitchFamily="18" charset="-122"/>
                <a:ea typeface="Adobe 楷体 Std R" panose="02020400000000000000" pitchFamily="18" charset="-122"/>
              </a:rPr>
              <a:t>rsq_m</a:t>
            </a:r>
            <a:r>
              <a:rPr lang="en-US" altLang="zh-CN" sz="2400" dirty="0" smtClean="0">
                <a:latin typeface="Adobe 楷体 Std R" panose="02020400000000000000" pitchFamily="18" charset="-122"/>
                <a:ea typeface="Adobe 楷体 Std R" panose="02020400000000000000" pitchFamily="18" charset="-122"/>
              </a:rPr>
              <a:t> </a:t>
            </a:r>
            <a:r>
              <a:rPr lang="zh-CN" altLang="en-US" sz="2400" dirty="0" smtClean="0">
                <a:latin typeface="Adobe 楷体 Std R" panose="02020400000000000000" pitchFamily="18" charset="-122"/>
                <a:ea typeface="Adobe 楷体 Std R" panose="02020400000000000000" pitchFamily="18" charset="-122"/>
              </a:rPr>
              <a:t>的全局一致性度量方法</a:t>
            </a:r>
            <a:endParaRPr lang="en-US" altLang="zh-CN" sz="24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76" y="2516477"/>
            <a:ext cx="8858870" cy="878993"/>
          </a:xfrm>
          <a:prstGeom prst="rect">
            <a:avLst/>
          </a:prstGeom>
          <a:ln w="88900" cap="sq" cmpd="thickThin">
            <a:solidFill>
              <a:srgbClr val="000000"/>
            </a:solidFill>
            <a:prstDash val="solid"/>
            <a:miter lim="800000"/>
          </a:ln>
          <a:effectLst>
            <a:innerShdw blurRad="76200">
              <a:srgbClr val="000000"/>
            </a:inn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934624"/>
            <a:ext cx="3256268" cy="2443403"/>
          </a:xfrm>
          <a:prstGeom prst="rect">
            <a:avLst/>
          </a:prstGeom>
        </p:spPr>
      </p:pic>
      <p:pic>
        <p:nvPicPr>
          <p:cNvPr id="5" name="图片 4"/>
          <p:cNvPicPr>
            <a:picLocks noChangeAspect="1"/>
          </p:cNvPicPr>
          <p:nvPr/>
        </p:nvPicPr>
        <p:blipFill>
          <a:blip r:embed="rId3"/>
          <a:stretch>
            <a:fillRect/>
          </a:stretch>
        </p:blipFill>
        <p:spPr>
          <a:xfrm>
            <a:off x="6627743" y="934624"/>
            <a:ext cx="3122544" cy="2343061"/>
          </a:xfrm>
          <a:prstGeom prst="rect">
            <a:avLst/>
          </a:prstGeom>
        </p:spPr>
      </p:pic>
      <p:pic>
        <p:nvPicPr>
          <p:cNvPr id="7" name="图片 6"/>
          <p:cNvPicPr>
            <a:picLocks noChangeAspect="1"/>
          </p:cNvPicPr>
          <p:nvPr/>
        </p:nvPicPr>
        <p:blipFill>
          <a:blip r:embed="rId4"/>
          <a:stretch>
            <a:fillRect/>
          </a:stretch>
        </p:blipFill>
        <p:spPr>
          <a:xfrm>
            <a:off x="1524001" y="3489612"/>
            <a:ext cx="3256268" cy="2443403"/>
          </a:xfrm>
          <a:prstGeom prst="rect">
            <a:avLst/>
          </a:prstGeom>
        </p:spPr>
      </p:pic>
      <p:pic>
        <p:nvPicPr>
          <p:cNvPr id="8" name="图片 7"/>
          <p:cNvPicPr>
            <a:picLocks noChangeAspect="1"/>
          </p:cNvPicPr>
          <p:nvPr/>
        </p:nvPicPr>
        <p:blipFill>
          <a:blip r:embed="rId5"/>
          <a:stretch>
            <a:fillRect/>
          </a:stretch>
        </p:blipFill>
        <p:spPr>
          <a:xfrm>
            <a:off x="6627743" y="3487323"/>
            <a:ext cx="3122544" cy="2343061"/>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313543"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313543"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857093"/>
            <a:ext cx="3170748" cy="2379232"/>
          </a:xfrm>
          <a:prstGeom prst="rect">
            <a:avLst/>
          </a:prstGeom>
        </p:spPr>
      </p:pic>
      <p:pic>
        <p:nvPicPr>
          <p:cNvPr id="7" name="图片 6"/>
          <p:cNvPicPr>
            <a:picLocks noChangeAspect="1"/>
          </p:cNvPicPr>
          <p:nvPr/>
        </p:nvPicPr>
        <p:blipFill>
          <a:blip r:embed="rId4"/>
          <a:stretch>
            <a:fillRect/>
          </a:stretch>
        </p:blipFill>
        <p:spPr>
          <a:xfrm>
            <a:off x="1524001" y="3409792"/>
            <a:ext cx="3170748" cy="2379232"/>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567020" y="915026"/>
            <a:ext cx="3170748" cy="2379232"/>
          </a:xfrm>
          <a:prstGeom prst="rect">
            <a:avLst/>
          </a:prstGeom>
        </p:spPr>
      </p:pic>
      <p:pic>
        <p:nvPicPr>
          <p:cNvPr id="6" name="图片 5"/>
          <p:cNvPicPr>
            <a:picLocks noChangeAspect="1"/>
          </p:cNvPicPr>
          <p:nvPr/>
        </p:nvPicPr>
        <p:blipFill>
          <a:blip r:embed="rId6"/>
          <a:stretch>
            <a:fillRect/>
          </a:stretch>
        </p:blipFill>
        <p:spPr>
          <a:xfrm>
            <a:off x="6567019" y="3467725"/>
            <a:ext cx="3170748" cy="2379232"/>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丰富的传感器支持</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越来越多的传感器被集成到智能手机中，使得智能手机能够获取更加丰富的感知上下文信息</a:t>
            </a:r>
            <a:r>
              <a:rPr lang="zh-CN" altLang="en-US" sz="2000" spc="2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100" name="Picture 4" descr="http://www.navigyro.com/uploads/allimg/160111/1-1601111544315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78" y="2440989"/>
            <a:ext cx="7005568" cy="40912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n1.itc.cn/img8/wb/smccloud/fetch/2015/07/01/1770953848440532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047" y="2440988"/>
            <a:ext cx="4482282" cy="357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402151" y="815692"/>
            <a:ext cx="3225923" cy="2420633"/>
          </a:xfrm>
          <a:prstGeom prst="rect">
            <a:avLst/>
          </a:prstGeom>
        </p:spPr>
      </p:pic>
      <p:pic>
        <p:nvPicPr>
          <p:cNvPr id="7" name="图片 6"/>
          <p:cNvPicPr>
            <a:picLocks noChangeAspect="1"/>
          </p:cNvPicPr>
          <p:nvPr/>
        </p:nvPicPr>
        <p:blipFill>
          <a:blip r:embed="rId4"/>
          <a:stretch>
            <a:fillRect/>
          </a:stretch>
        </p:blipFill>
        <p:spPr>
          <a:xfrm>
            <a:off x="1402151" y="3368391"/>
            <a:ext cx="3225923" cy="2420633"/>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06508"/>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621175" y="815692"/>
            <a:ext cx="3225923" cy="2420633"/>
          </a:xfrm>
          <a:prstGeom prst="rect">
            <a:avLst/>
          </a:prstGeom>
        </p:spPr>
      </p:pic>
      <p:pic>
        <p:nvPicPr>
          <p:cNvPr id="8" name="图片 7"/>
          <p:cNvPicPr>
            <a:picLocks noChangeAspect="1"/>
          </p:cNvPicPr>
          <p:nvPr/>
        </p:nvPicPr>
        <p:blipFill>
          <a:blip r:embed="rId6"/>
          <a:stretch>
            <a:fillRect/>
          </a:stretch>
        </p:blipFill>
        <p:spPr>
          <a:xfrm>
            <a:off x="6621174" y="3426835"/>
            <a:ext cx="3225923" cy="2420633"/>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991924"/>
            <a:ext cx="3168773" cy="2377750"/>
          </a:xfrm>
          <a:prstGeom prst="rect">
            <a:avLst/>
          </a:prstGeom>
        </p:spPr>
      </p:pic>
      <p:pic>
        <p:nvPicPr>
          <p:cNvPr id="4" name="图片 3"/>
          <p:cNvPicPr>
            <a:picLocks noChangeAspect="1"/>
          </p:cNvPicPr>
          <p:nvPr/>
        </p:nvPicPr>
        <p:blipFill>
          <a:blip r:embed="rId4"/>
          <a:stretch>
            <a:fillRect/>
          </a:stretch>
        </p:blipFill>
        <p:spPr>
          <a:xfrm>
            <a:off x="6342975" y="991924"/>
            <a:ext cx="3168773" cy="2377750"/>
          </a:xfrm>
          <a:prstGeom prst="rect">
            <a:avLst/>
          </a:prstGeom>
        </p:spPr>
      </p:pic>
      <p:pic>
        <p:nvPicPr>
          <p:cNvPr id="5" name="图片 4"/>
          <p:cNvPicPr>
            <a:picLocks noChangeAspect="1"/>
          </p:cNvPicPr>
          <p:nvPr/>
        </p:nvPicPr>
        <p:blipFill>
          <a:blip r:embed="rId5"/>
          <a:stretch>
            <a:fillRect/>
          </a:stretch>
        </p:blipFill>
        <p:spPr>
          <a:xfrm>
            <a:off x="1656674" y="3411274"/>
            <a:ext cx="3168773" cy="2377750"/>
          </a:xfrm>
          <a:prstGeom prst="rect">
            <a:avLst/>
          </a:prstGeom>
        </p:spPr>
      </p:pic>
      <p:pic>
        <p:nvPicPr>
          <p:cNvPr id="6" name="图片 5"/>
          <p:cNvPicPr>
            <a:picLocks noChangeAspect="1"/>
          </p:cNvPicPr>
          <p:nvPr/>
        </p:nvPicPr>
        <p:blipFill>
          <a:blip r:embed="rId6"/>
          <a:stretch>
            <a:fillRect/>
          </a:stretch>
        </p:blipFill>
        <p:spPr>
          <a:xfrm>
            <a:off x="6342975" y="3496999"/>
            <a:ext cx="3168773" cy="237775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访问点位置点聚类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887294"/>
            <a:ext cx="3191518" cy="2394817"/>
          </a:xfrm>
          <a:prstGeom prst="rect">
            <a:avLst/>
          </a:prstGeom>
        </p:spPr>
      </p:pic>
      <p:pic>
        <p:nvPicPr>
          <p:cNvPr id="5" name="图片 4"/>
          <p:cNvPicPr>
            <a:picLocks noChangeAspect="1"/>
          </p:cNvPicPr>
          <p:nvPr/>
        </p:nvPicPr>
        <p:blipFill>
          <a:blip r:embed="rId4"/>
          <a:stretch>
            <a:fillRect/>
          </a:stretch>
        </p:blipFill>
        <p:spPr>
          <a:xfrm>
            <a:off x="6425387" y="887294"/>
            <a:ext cx="3191518" cy="2394817"/>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528799"/>
            <a:ext cx="3191518" cy="2394817"/>
          </a:xfrm>
          <a:prstGeom prst="rect">
            <a:avLst/>
          </a:prstGeom>
        </p:spPr>
      </p:pic>
      <p:pic>
        <p:nvPicPr>
          <p:cNvPr id="11" name="图片 10"/>
          <p:cNvPicPr>
            <a:picLocks noChangeAspect="1"/>
          </p:cNvPicPr>
          <p:nvPr/>
        </p:nvPicPr>
        <p:blipFill>
          <a:blip r:embed="rId6"/>
          <a:stretch>
            <a:fillRect/>
          </a:stretch>
        </p:blipFill>
        <p:spPr>
          <a:xfrm>
            <a:off x="6425387" y="3573057"/>
            <a:ext cx="3191518" cy="2394817"/>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针对如何使用智能手机的异构感知数据进行用户之间的关系强度度量分析问题展开了深入研究，提出了一个分层次的多维度的用户关系强度计算模型，分别对地理空间轨迹，用户</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蓝牙感知环境信息计算分析用户之间的关系强度。创新性的提出了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蓝牙感知信息图的关系强度计算方法和基于多源融合的用户关系强度计算模型。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4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智能手机运算性能不断提升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25" dirty="0" smtClean="0">
                <a:latin typeface="楷体"/>
                <a:cs typeface="楷体"/>
              </a:rPr>
              <a:t>现在的智能手机在存储运算容量等功能上有了质的</a:t>
            </a:r>
            <a:r>
              <a:rPr lang="zh-CN" altLang="en-US" sz="2000" spc="-5" dirty="0" smtClean="0">
                <a:latin typeface="楷体"/>
                <a:cs typeface="楷体"/>
              </a:rPr>
              <a:t>飞</a:t>
            </a:r>
            <a:r>
              <a:rPr lang="zh-CN" altLang="en-US" sz="2000" spc="-5" dirty="0" smtClean="0">
                <a:latin typeface="Times New Roman"/>
                <a:cs typeface="Times New Roman"/>
              </a:rPr>
              <a:t> </a:t>
            </a:r>
            <a:r>
              <a:rPr lang="zh-CN" altLang="en-US" sz="2000" spc="5" dirty="0" smtClean="0">
                <a:latin typeface="楷体"/>
                <a:cs typeface="楷体"/>
              </a:rPr>
              <a:t>跃，为研究提供了可行性基础</a:t>
            </a:r>
            <a:r>
              <a:rPr lang="zh-CN" altLang="en-US" sz="2000" spc="-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270872" y="2467417"/>
            <a:ext cx="5823433" cy="391745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dirty="0" smtClean="0">
                <a:latin typeface="Adobe 黑体 Std R" panose="020B0400000000000000" pitchFamily="34" charset="-122"/>
                <a:ea typeface="Adobe 黑体 Std R" panose="020B0400000000000000" pitchFamily="34" charset="-122"/>
              </a:rPr>
              <a:t>智能手机普及率不断攀升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30" dirty="0" smtClean="0">
                <a:latin typeface="楷体"/>
                <a:cs typeface="楷体"/>
              </a:rPr>
              <a:t>国内智能手机普及率已超</a:t>
            </a:r>
            <a:r>
              <a:rPr lang="zh-CN" altLang="en-US" sz="2000" spc="-5" dirty="0" smtClean="0">
                <a:latin typeface="楷体"/>
                <a:cs typeface="楷体"/>
              </a:rPr>
              <a:t>过</a:t>
            </a:r>
            <a:r>
              <a:rPr lang="en-US" altLang="zh-CN" sz="2000" spc="-5" dirty="0" smtClean="0">
                <a:latin typeface="Arial"/>
                <a:cs typeface="Arial"/>
              </a:rPr>
              <a:t>46%</a:t>
            </a:r>
            <a:r>
              <a:rPr lang="zh-CN" altLang="en-US" sz="2000" spc="30" dirty="0" smtClean="0">
                <a:latin typeface="楷体"/>
                <a:cs typeface="Arial"/>
              </a:rPr>
              <a:t>，并且</a:t>
            </a:r>
            <a:r>
              <a:rPr lang="zh-CN" altLang="en-US" sz="2000" spc="-5" dirty="0" smtClean="0">
                <a:latin typeface="楷体"/>
                <a:cs typeface="楷体"/>
              </a:rPr>
              <a:t>呈现高速增长势态。</a:t>
            </a:r>
            <a:endParaRPr lang="zh-CN" altLang="en-US" sz="20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175089" y="2342906"/>
            <a:ext cx="5611102" cy="410972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975" y="1443493"/>
            <a:ext cx="4502064" cy="4645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392357" y="4284874"/>
            <a:ext cx="688156" cy="104250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10356573" y="4373216"/>
            <a:ext cx="665922" cy="95415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872262" y="1580322"/>
            <a:ext cx="1166260" cy="613984"/>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a:endCxn id="4" idx="1"/>
          </p:cNvCxnSpPr>
          <p:nvPr/>
        </p:nvCxnSpPr>
        <p:spPr>
          <a:xfrm>
            <a:off x="4340458" y="2651507"/>
            <a:ext cx="2629517" cy="11146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a:endCxn id="4" idx="1"/>
          </p:cNvCxnSpPr>
          <p:nvPr/>
        </p:nvCxnSpPr>
        <p:spPr>
          <a:xfrm flipV="1">
            <a:off x="4256522" y="3766113"/>
            <a:ext cx="2713453" cy="14742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楷体 Std R" panose="02020400000000000000" pitchFamily="18" charset="-122"/>
                <a:ea typeface="Adobe 楷体 Std R" panose="02020400000000000000" pitchFamily="18" charset="-122"/>
              </a:rPr>
              <a:t>心理学中关系强度理论研究</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sz="20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a:t>
            </a:r>
            <a:r>
              <a:rPr lang="en-US" altLang="zh-CN" sz="2000" baseline="30000" dirty="0" smtClean="0">
                <a:latin typeface="微软雅黑" panose="020B0503020204020204" pitchFamily="34" charset="-122"/>
                <a:ea typeface="微软雅黑" panose="020B0503020204020204" pitchFamily="34" charset="-122"/>
              </a:rPr>
              <a:t>[1]</a:t>
            </a:r>
            <a:r>
              <a:rPr lang="zh-CN" altLang="en-US" sz="2000" spc="80" dirty="0" smtClean="0">
                <a:latin typeface="Adobe 楷体 Std R" panose="02020400000000000000" pitchFamily="18" charset="-122"/>
                <a:ea typeface="Adobe 楷体 Std R" panose="02020400000000000000" pitchFamily="18" charset="-122"/>
                <a:cs typeface="楷体"/>
              </a:rPr>
              <a:t>。</a:t>
            </a:r>
            <a:endParaRPr lang="en-US" altLang="zh-CN" sz="2000" spc="80" dirty="0" smtClean="0">
              <a:latin typeface="Adobe 楷体 Std R" panose="02020400000000000000" pitchFamily="18" charset="-122"/>
              <a:ea typeface="Adobe 楷体 Std R" panose="02020400000000000000" pitchFamily="18" charset="-122"/>
              <a:cs typeface="楷体"/>
            </a:endParaRPr>
          </a:p>
          <a:p>
            <a:pPr lvl="1"/>
            <a:endParaRPr lang="en-US" altLang="zh-CN" sz="2000" spc="80" dirty="0">
              <a:latin typeface="Adobe 楷体 Std R" panose="02020400000000000000" pitchFamily="18" charset="-122"/>
              <a:ea typeface="Adobe 楷体 Std R" panose="02020400000000000000" pitchFamily="18" charset="-122"/>
              <a:cs typeface="楷体"/>
            </a:endParaRPr>
          </a:p>
          <a:p>
            <a:pPr lvl="1"/>
            <a:r>
              <a:rPr lang="zh-CN" altLang="en-US" sz="2000" dirty="0" smtClean="0">
                <a:latin typeface="Adobe 楷体 Std R" panose="02020400000000000000" pitchFamily="18" charset="-122"/>
                <a:ea typeface="Adobe 楷体 Std R" panose="02020400000000000000" pitchFamily="18" charset="-122"/>
                <a:cs typeface="楷体"/>
              </a:rPr>
              <a:t>研究理论显示相似产生喜欢，让人们走的更近更容易建立友谊成为朋友</a:t>
            </a:r>
            <a:r>
              <a:rPr lang="en-US" altLang="zh-CN" sz="2000" baseline="30000" dirty="0" smtClean="0">
                <a:latin typeface="微软雅黑" panose="020B0503020204020204" pitchFamily="34" charset="-122"/>
                <a:ea typeface="微软雅黑" panose="020B0503020204020204" pitchFamily="34" charset="-122"/>
              </a:rPr>
              <a:t>[2] </a:t>
            </a:r>
            <a:r>
              <a:rPr lang="zh-CN" altLang="en-US" sz="20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37714"/>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937" y="2275624"/>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4937" y="4533939"/>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19" y="397005"/>
            <a:ext cx="2006901" cy="1663497"/>
          </a:xfrm>
          <a:prstGeom prst="rect">
            <a:avLst/>
          </a:prstGeom>
        </p:spPr>
      </p:pic>
      <p:sp>
        <p:nvSpPr>
          <p:cNvPr id="22" name="右箭头 21"/>
          <p:cNvSpPr/>
          <p:nvPr/>
        </p:nvSpPr>
        <p:spPr>
          <a:xfrm rot="20526000">
            <a:off x="5112697" y="1673799"/>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235888" y="3207682"/>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5016122" y="4739235"/>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818180" y="1949195"/>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3104504" y="1728948"/>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Wang D</a:t>
            </a:r>
            <a:r>
              <a:rPr lang="zh-CN" altLang="en-US" sz="2400" dirty="0" smtClean="0">
                <a:latin typeface="Adobe 楷体 Std R" panose="02020400000000000000" pitchFamily="18" charset="-122"/>
                <a:ea typeface="Adobe 楷体 Std R" panose="02020400000000000000" pitchFamily="18" charset="-122"/>
              </a:rPr>
              <a:t>等通过记录</a:t>
            </a:r>
            <a:r>
              <a:rPr lang="en-US" altLang="zh-CN" sz="2400" dirty="0" smtClean="0">
                <a:latin typeface="Adobe 楷体 Std R" panose="02020400000000000000" pitchFamily="18" charset="-122"/>
                <a:ea typeface="Adobe 楷体 Std R" panose="02020400000000000000" pitchFamily="18" charset="-122"/>
              </a:rPr>
              <a:t>600 </a:t>
            </a:r>
            <a:r>
              <a:rPr lang="zh-CN" altLang="en-US" sz="2400" dirty="0" smtClean="0">
                <a:latin typeface="Adobe 楷体 Std R" panose="02020400000000000000" pitchFamily="18" charset="-122"/>
                <a:ea typeface="Adobe 楷体 Std R" panose="02020400000000000000" pitchFamily="18" charset="-122"/>
              </a:rPr>
              <a:t>万用户的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短信和通话记录 </a:t>
            </a:r>
            <a:r>
              <a:rPr lang="zh-CN" altLang="en-US" sz="2400" dirty="0" smtClean="0">
                <a:latin typeface="Adobe 楷体 Std R" panose="02020400000000000000" pitchFamily="18" charset="-122"/>
                <a:ea typeface="Adobe 楷体 Std R" panose="02020400000000000000" pitchFamily="18" charset="-122"/>
              </a:rPr>
              <a:t>来预测他们之间的关系</a:t>
            </a:r>
            <a:r>
              <a:rPr lang="en-US" altLang="zh-CN" sz="2400" baseline="30000" dirty="0">
                <a:latin typeface="微软雅黑" panose="020B0503020204020204" pitchFamily="34" charset="-122"/>
                <a:ea typeface="微软雅黑" panose="020B0503020204020204" pitchFamily="34" charset="-122"/>
              </a:rPr>
              <a:t>[3]</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827416" y="333461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3104504" y="3085789"/>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Liu</a:t>
            </a:r>
            <a:r>
              <a:rPr lang="zh-CN" altLang="en-US" sz="2400" dirty="0" smtClean="0">
                <a:latin typeface="Adobe 楷体 Std R" panose="02020400000000000000" pitchFamily="18" charset="-122"/>
                <a:ea typeface="Adobe 楷体 Std R" panose="02020400000000000000" pitchFamily="18" charset="-122"/>
              </a:rPr>
              <a:t>等通过通话，短信记录，</a:t>
            </a:r>
            <a:r>
              <a:rPr lang="zh-CN" altLang="en-US" sz="2400" dirty="0" smtClean="0">
                <a:solidFill>
                  <a:srgbClr val="FF0000"/>
                </a:solidFill>
                <a:latin typeface="Adobe 楷体 Std R" panose="02020400000000000000" pitchFamily="18" charset="-122"/>
                <a:ea typeface="Adobe 楷体 Std R" panose="02020400000000000000" pitchFamily="18" charset="-122"/>
              </a:rPr>
              <a:t>电话簿信息</a:t>
            </a:r>
            <a:r>
              <a:rPr lang="zh-CN" altLang="en-US" sz="2400" dirty="0" smtClean="0">
                <a:latin typeface="Adobe 楷体 Std R" panose="02020400000000000000" pitchFamily="18" charset="-122"/>
                <a:ea typeface="Adobe 楷体 Std R" panose="02020400000000000000" pitchFamily="18" charset="-122"/>
              </a:rPr>
              <a:t>和问卷调查数据中的联系频率时长来对关系进行分类</a:t>
            </a:r>
            <a:r>
              <a:rPr lang="en-US" altLang="zh-CN" sz="2400" baseline="30000" dirty="0" smtClean="0">
                <a:latin typeface="微软雅黑" panose="020B0503020204020204" pitchFamily="34" charset="-122"/>
                <a:ea typeface="微软雅黑" panose="020B0503020204020204" pitchFamily="34" charset="-122"/>
              </a:rPr>
              <a:t>[4]</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827416" y="4414308"/>
            <a:ext cx="6901079" cy="1695144"/>
            <a:chOff x="2067071" y="4024333"/>
            <a:chExt cx="6901079" cy="1695144"/>
          </a:xfrm>
        </p:grpSpPr>
        <p:sp>
          <p:nvSpPr>
            <p:cNvPr id="14" name="文本框 13"/>
            <p:cNvSpPr txBox="1"/>
            <p:nvPr/>
          </p:nvSpPr>
          <p:spPr>
            <a:xfrm>
              <a:off x="2344162" y="4024333"/>
              <a:ext cx="6623988" cy="1695144"/>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Das</a:t>
              </a:r>
              <a:r>
                <a:rPr lang="zh-CN" altLang="en-US" sz="2400" dirty="0" smtClean="0">
                  <a:latin typeface="Adobe 楷体 Std R" panose="02020400000000000000" pitchFamily="18" charset="-122"/>
                  <a:ea typeface="Adobe 楷体 Std R" panose="02020400000000000000" pitchFamily="18" charset="-122"/>
                </a:rPr>
                <a:t>等用户的通话和短信记录，提取出</a:t>
              </a:r>
              <a:r>
                <a:rPr lang="zh-CN" altLang="en-US" sz="2400" dirty="0" smtClean="0">
                  <a:solidFill>
                    <a:srgbClr val="FF0000"/>
                  </a:solidFill>
                  <a:latin typeface="Adobe 楷体 Std R" panose="02020400000000000000" pitchFamily="18" charset="-122"/>
                  <a:ea typeface="Adobe 楷体 Std R" panose="02020400000000000000" pitchFamily="18" charset="-122"/>
                </a:rPr>
                <a:t>频率</a:t>
              </a:r>
              <a:endParaRPr lang="en-US" altLang="zh-CN" sz="2400" dirty="0" smtClean="0">
                <a:solidFill>
                  <a:srgbClr val="FF0000"/>
                </a:solidFill>
                <a:latin typeface="Adobe 楷体 Std R" panose="02020400000000000000" pitchFamily="18" charset="-122"/>
                <a:ea typeface="Adobe 楷体 Std R" panose="02020400000000000000" pitchFamily="18" charset="-122"/>
              </a:endParaRPr>
            </a:p>
            <a:p>
              <a:pPr>
                <a:lnSpc>
                  <a:spcPct val="150000"/>
                </a:lnSpc>
              </a:pPr>
              <a:r>
                <a:rPr lang="zh-CN" altLang="en-US" sz="2400" dirty="0" smtClean="0">
                  <a:solidFill>
                    <a:srgbClr val="FF0000"/>
                  </a:solidFill>
                  <a:latin typeface="Adobe 楷体 Std R" panose="02020400000000000000" pitchFamily="18" charset="-122"/>
                  <a:ea typeface="Adobe 楷体 Std R" panose="02020400000000000000" pitchFamily="18" charset="-122"/>
                </a:rPr>
                <a:t>时长、时域</a:t>
              </a:r>
              <a:r>
                <a:rPr lang="zh-CN" altLang="en-US" sz="2400" dirty="0" smtClean="0">
                  <a:latin typeface="Adobe 楷体 Std R" panose="02020400000000000000" pitchFamily="18" charset="-122"/>
                  <a:ea typeface="Adobe 楷体 Std R" panose="02020400000000000000" pitchFamily="18" charset="-122"/>
                </a:rPr>
                <a:t>利用机器学习的方法对其进行建模用于关系分类</a:t>
              </a:r>
              <a:r>
                <a:rPr lang="en-US" altLang="zh-CN" sz="2400" baseline="30000" dirty="0" smtClean="0">
                  <a:latin typeface="微软雅黑" panose="020B0503020204020204" pitchFamily="34" charset="-122"/>
                  <a:ea typeface="微软雅黑" panose="020B0503020204020204" pitchFamily="34" charset="-122"/>
                </a:rPr>
                <a:t>[5]</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28948"/>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949000"/>
            <a:ext cx="7257040"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Liu H</a:t>
            </a:r>
            <a:r>
              <a:rPr lang="zh-CN" altLang="en-US" sz="2400" dirty="0" smtClean="0">
                <a:latin typeface="Adobe 楷体 Std R" panose="02020400000000000000" pitchFamily="18" charset="-122"/>
                <a:ea typeface="Adobe 楷体 Std R" panose="02020400000000000000" pitchFamily="18" charset="-122"/>
              </a:rPr>
              <a:t>等针对用户的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400" dirty="0" smtClean="0">
                <a:latin typeface="Adobe 楷体 Std R" panose="02020400000000000000" pitchFamily="18" charset="-122"/>
                <a:ea typeface="Adobe 楷体 Std R" panose="02020400000000000000" pitchFamily="18" charset="-122"/>
              </a:rPr>
              <a:t>信息，提出了新的距离相似度定义</a:t>
            </a:r>
            <a:r>
              <a:rPr lang="zh-CN" altLang="en-US" sz="2400" dirty="0">
                <a:latin typeface="Adobe 楷体 Std R" panose="02020400000000000000" pitchFamily="18" charset="-122"/>
                <a:ea typeface="Adobe 楷体 Std R" panose="02020400000000000000" pitchFamily="18" charset="-122"/>
              </a:rPr>
              <a:t>：</a:t>
            </a:r>
            <a:r>
              <a:rPr lang="en-US" altLang="zh-CN" sz="2400" dirty="0" smtClean="0">
                <a:latin typeface="Adobe 楷体 Std R" panose="02020400000000000000" pitchFamily="18" charset="-122"/>
                <a:ea typeface="Adobe 楷体 Std R" panose="02020400000000000000" pitchFamily="18" charset="-122"/>
              </a:rPr>
              <a:t>Center of Mass</a:t>
            </a:r>
            <a:r>
              <a:rPr lang="en-US" altLang="zh-CN" sz="2400" baseline="30000" dirty="0">
                <a:latin typeface="微软雅黑" panose="020B0503020204020204" pitchFamily="34" charset="-122"/>
                <a:ea typeface="微软雅黑" panose="020B0503020204020204" pitchFamily="34" charset="-122"/>
              </a:rPr>
              <a:t> </a:t>
            </a:r>
            <a:r>
              <a:rPr lang="en-US" altLang="zh-CN" sz="2400" baseline="30000" dirty="0" smtClean="0">
                <a:latin typeface="微软雅黑" panose="020B0503020204020204" pitchFamily="34" charset="-122"/>
                <a:ea typeface="微软雅黑" panose="020B0503020204020204" pitchFamily="34" charset="-122"/>
              </a:rPr>
              <a:t>[6]</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59701" y="2115295"/>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Ying</a:t>
            </a:r>
            <a:r>
              <a:rPr lang="zh-CN" altLang="en-US" sz="2400" dirty="0" smtClean="0">
                <a:latin typeface="Adobe 楷体 Std R" panose="02020400000000000000" pitchFamily="18" charset="-122"/>
                <a:ea typeface="Adobe 楷体 Std R" panose="02020400000000000000" pitchFamily="18" charset="-122"/>
              </a:rPr>
              <a:t>等提出基于</a:t>
            </a:r>
            <a:r>
              <a:rPr lang="zh-CN" altLang="en-US" sz="24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400" dirty="0" smtClean="0">
                <a:latin typeface="Adobe 楷体 Std R" panose="02020400000000000000" pitchFamily="18" charset="-122"/>
                <a:ea typeface="Adobe 楷体 Std R" panose="02020400000000000000" pitchFamily="18" charset="-122"/>
              </a:rPr>
              <a:t>的用户相似度挖掘</a:t>
            </a:r>
            <a:r>
              <a:rPr lang="en-US" altLang="zh-CN" sz="2400" dirty="0" smtClean="0">
                <a:latin typeface="Adobe 楷体 Std R" panose="02020400000000000000" pitchFamily="18" charset="-122"/>
                <a:ea typeface="Adobe 楷体 Std R" panose="02020400000000000000" pitchFamily="18" charset="-122"/>
              </a:rPr>
              <a:t>-MSTP</a:t>
            </a:r>
            <a:r>
              <a:rPr lang="zh-CN" altLang="en-US" sz="2400" dirty="0" smtClean="0">
                <a:latin typeface="Adobe 楷体 Std R" panose="02020400000000000000" pitchFamily="18" charset="-122"/>
                <a:ea typeface="Adobe 楷体 Std R" panose="02020400000000000000" pitchFamily="18" charset="-122"/>
              </a:rPr>
              <a:t>模型</a:t>
            </a:r>
            <a:r>
              <a:rPr lang="en-US" altLang="zh-CN" sz="2400" baseline="30000" dirty="0" smtClean="0">
                <a:latin typeface="微软雅黑" panose="020B0503020204020204" pitchFamily="34" charset="-122"/>
                <a:ea typeface="微软雅黑" panose="020B0503020204020204" pitchFamily="34" charset="-122"/>
              </a:rPr>
              <a:t>[7]</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27456" y="3281590"/>
            <a:ext cx="6901079" cy="646331"/>
            <a:chOff x="2067071" y="4024333"/>
            <a:chExt cx="6901079" cy="646331"/>
          </a:xfrm>
        </p:grpSpPr>
        <p:sp>
          <p:nvSpPr>
            <p:cNvPr id="14" name="文本框 13"/>
            <p:cNvSpPr txBox="1"/>
            <p:nvPr/>
          </p:nvSpPr>
          <p:spPr>
            <a:xfrm>
              <a:off x="2344162" y="4024333"/>
              <a:ext cx="6623988" cy="646331"/>
            </a:xfrm>
            <a:prstGeom prst="rect">
              <a:avLst/>
            </a:prstGeom>
            <a:noFill/>
          </p:spPr>
          <p:txBody>
            <a:bodyPr wrap="square" rtlCol="0">
              <a:spAutoFit/>
            </a:bodyPr>
            <a:lstStyle/>
            <a:p>
              <a:pPr>
                <a:lnSpc>
                  <a:spcPct val="150000"/>
                </a:lnSpc>
              </a:pPr>
              <a:r>
                <a:rPr lang="en-US" altLang="zh-CN" sz="2400" dirty="0" err="1" smtClean="0">
                  <a:latin typeface="Adobe 楷体 Std R" panose="02020400000000000000" pitchFamily="18" charset="-122"/>
                  <a:ea typeface="Adobe 楷体 Std R" panose="02020400000000000000" pitchFamily="18" charset="-122"/>
                </a:rPr>
                <a:t>Zhengyu</a:t>
              </a:r>
              <a:r>
                <a:rPr lang="zh-CN" altLang="en-US" sz="2400" dirty="0" smtClean="0">
                  <a:latin typeface="Adobe 楷体 Std R" panose="02020400000000000000" pitchFamily="18" charset="-122"/>
                  <a:ea typeface="Adobe 楷体 Std R" panose="02020400000000000000" pitchFamily="18" charset="-122"/>
                </a:rPr>
                <a:t>提出了基于</a:t>
              </a:r>
              <a:r>
                <a:rPr lang="en-US" altLang="zh-CN" sz="2400" dirty="0" smtClean="0">
                  <a:latin typeface="Adobe 楷体 Std R" panose="02020400000000000000" pitchFamily="18" charset="-122"/>
                  <a:ea typeface="Adobe 楷体 Std R" panose="02020400000000000000" pitchFamily="18" charset="-122"/>
                </a:rPr>
                <a:t>TBHG </a:t>
              </a:r>
              <a:r>
                <a:rPr lang="zh-CN" altLang="en-US" sz="2400" dirty="0" smtClean="0">
                  <a:latin typeface="Adobe 楷体 Std R" panose="02020400000000000000" pitchFamily="18" charset="-122"/>
                  <a:ea typeface="Adobe 楷体 Std R" panose="02020400000000000000" pitchFamily="18" charset="-122"/>
                </a:rPr>
                <a:t>的用户相似度计算</a:t>
              </a:r>
              <a:r>
                <a:rPr lang="en-US" altLang="zh-CN" sz="2400" baseline="30000" dirty="0" smtClean="0">
                  <a:latin typeface="微软雅黑" panose="020B0503020204020204" pitchFamily="34" charset="-122"/>
                  <a:ea typeface="微软雅黑" panose="020B0503020204020204" pitchFamily="34" charset="-122"/>
                </a:rPr>
                <a:t>[8]</a:t>
              </a:r>
              <a:r>
                <a:rPr lang="en-US" altLang="zh-CN" sz="2400" dirty="0" smtClean="0">
                  <a:latin typeface="Adobe 楷体 Std R" panose="02020400000000000000" pitchFamily="18" charset="-122"/>
                  <a:ea typeface="Adobe 楷体 Std R" panose="02020400000000000000" pitchFamily="18" charset="-122"/>
                </a:rPr>
                <a:t>.</a:t>
              </a:r>
              <a:endParaRPr lang="zh-CN" altLang="en-US" sz="24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58770"/>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7456" y="4113456"/>
            <a:ext cx="8204315" cy="1141146"/>
            <a:chOff x="2067071" y="4024333"/>
            <a:chExt cx="6901079" cy="1141146"/>
          </a:xfrm>
        </p:grpSpPr>
        <p:sp>
          <p:nvSpPr>
            <p:cNvPr id="15" name="文本框 14"/>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Wei-</a:t>
              </a:r>
              <a:r>
                <a:rPr lang="en-US" altLang="zh-CN" sz="2400" dirty="0" err="1" smtClean="0">
                  <a:latin typeface="Adobe 楷体 Std R" panose="02020400000000000000" pitchFamily="18" charset="-122"/>
                  <a:ea typeface="Adobe 楷体 Std R" panose="02020400000000000000" pitchFamily="18" charset="-122"/>
                </a:rPr>
                <a:t>jen</a:t>
              </a:r>
              <a:r>
                <a:rPr lang="zh-CN" altLang="en-US" sz="2400" dirty="0" smtClean="0">
                  <a:latin typeface="Adobe 楷体 Std R" panose="02020400000000000000" pitchFamily="18" charset="-122"/>
                  <a:ea typeface="Adobe 楷体 Std R" panose="02020400000000000000" pitchFamily="18" charset="-122"/>
                </a:rPr>
                <a:t>等将</a:t>
              </a:r>
              <a:r>
                <a:rPr lang="en-US" altLang="zh-CN" sz="2400" dirty="0" smtClean="0">
                  <a:latin typeface="Adobe 楷体 Std R" panose="02020400000000000000" pitchFamily="18" charset="-122"/>
                  <a:ea typeface="Adobe 楷体 Std R" panose="02020400000000000000" pitchFamily="18" charset="-122"/>
                </a:rPr>
                <a:t>WiFi</a:t>
              </a:r>
              <a:r>
                <a:rPr lang="zh-CN" altLang="en-US" sz="24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400" baseline="30000" dirty="0" smtClean="0">
                  <a:latin typeface="微软雅黑" panose="020B0503020204020204" pitchFamily="34" charset="-122"/>
                  <a:ea typeface="微软雅黑" panose="020B0503020204020204" pitchFamily="34" charset="-122"/>
                </a:rPr>
                <a:t>[9]</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7456" y="5227161"/>
            <a:ext cx="7733863" cy="1141146"/>
            <a:chOff x="2067071" y="4024333"/>
            <a:chExt cx="6901079" cy="1141146"/>
          </a:xfrm>
        </p:grpSpPr>
        <p:sp>
          <p:nvSpPr>
            <p:cNvPr id="19" name="文本框 18"/>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Eagle</a:t>
              </a:r>
              <a:r>
                <a:rPr lang="zh-CN" altLang="en-US" sz="24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400" baseline="30000" dirty="0" smtClean="0">
                  <a:latin typeface="微软雅黑" panose="020B0503020204020204" pitchFamily="34" charset="-122"/>
                  <a:ea typeface="微软雅黑" panose="020B0503020204020204" pitchFamily="34" charset="-122"/>
                </a:rPr>
                <a:t>[10]</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2894</TotalTime>
  <Words>2927</Words>
  <Application>Microsoft Office PowerPoint</Application>
  <PresentationFormat>宽屏</PresentationFormat>
  <Paragraphs>341</Paragraphs>
  <Slides>40</Slides>
  <Notes>37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4" baseType="lpstr">
      <vt:lpstr>Adobe 黑体 Std R</vt:lpstr>
      <vt:lpstr>Adobe 楷体 Std R</vt:lpstr>
      <vt:lpstr>等线</vt:lpstr>
      <vt:lpstr>等线 Light</vt:lpstr>
      <vt:lpstr>楷体</vt:lpstr>
      <vt:lpstr>微软雅黑</vt:lpstr>
      <vt:lpstr>Arial</vt:lpstr>
      <vt:lpstr>Cambria Math</vt:lpstr>
      <vt:lpstr>Lucida Sans Unicode</vt:lpstr>
      <vt:lpstr>Times New Roman</vt:lpstr>
      <vt:lpstr>Verdana</vt:lpstr>
      <vt:lpstr>Wingdings</vt:lpstr>
      <vt:lpstr>Office 主题​​</vt:lpstr>
      <vt:lpstr>Visio</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165</cp:revision>
  <dcterms:created xsi:type="dcterms:W3CDTF">2016-10-17T01:02:44Z</dcterms:created>
  <dcterms:modified xsi:type="dcterms:W3CDTF">2016-12-06T23:17:23Z</dcterms:modified>
</cp:coreProperties>
</file>